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7"/>
  </p:notesMasterIdLst>
  <p:sldIdLst>
    <p:sldId id="256" r:id="rId2"/>
    <p:sldId id="352" r:id="rId3"/>
    <p:sldId id="326" r:id="rId4"/>
    <p:sldId id="353" r:id="rId5"/>
    <p:sldId id="354" r:id="rId6"/>
    <p:sldId id="355" r:id="rId7"/>
    <p:sldId id="357" r:id="rId8"/>
    <p:sldId id="356" r:id="rId9"/>
    <p:sldId id="358" r:id="rId10"/>
    <p:sldId id="359" r:id="rId11"/>
    <p:sldId id="360" r:id="rId12"/>
    <p:sldId id="361" r:id="rId13"/>
    <p:sldId id="363" r:id="rId14"/>
    <p:sldId id="364" r:id="rId15"/>
    <p:sldId id="362" r:id="rId16"/>
    <p:sldId id="365" r:id="rId17"/>
    <p:sldId id="366" r:id="rId18"/>
    <p:sldId id="367" r:id="rId19"/>
    <p:sldId id="368" r:id="rId20"/>
    <p:sldId id="369" r:id="rId21"/>
    <p:sldId id="370" r:id="rId22"/>
    <p:sldId id="371" r:id="rId23"/>
    <p:sldId id="372" r:id="rId24"/>
    <p:sldId id="373" r:id="rId25"/>
    <p:sldId id="374" r:id="rId26"/>
    <p:sldId id="375" r:id="rId27"/>
    <p:sldId id="376" r:id="rId28"/>
    <p:sldId id="377" r:id="rId29"/>
    <p:sldId id="378" r:id="rId30"/>
    <p:sldId id="379" r:id="rId31"/>
    <p:sldId id="380" r:id="rId32"/>
    <p:sldId id="381" r:id="rId33"/>
    <p:sldId id="382" r:id="rId34"/>
    <p:sldId id="383" r:id="rId35"/>
    <p:sldId id="259" r:id="rId3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ldId id="352"/>
            <p14:sldId id="326"/>
            <p14:sldId id="353"/>
            <p14:sldId id="354"/>
            <p14:sldId id="355"/>
            <p14:sldId id="357"/>
            <p14:sldId id="356"/>
            <p14:sldId id="358"/>
            <p14:sldId id="359"/>
            <p14:sldId id="360"/>
            <p14:sldId id="361"/>
            <p14:sldId id="363"/>
            <p14:sldId id="364"/>
            <p14:sldId id="362"/>
            <p14:sldId id="365"/>
            <p14:sldId id="366"/>
            <p14:sldId id="367"/>
            <p14:sldId id="368"/>
            <p14:sldId id="369"/>
            <p14:sldId id="370"/>
            <p14:sldId id="371"/>
            <p14:sldId id="372"/>
            <p14:sldId id="373"/>
            <p14:sldId id="374"/>
            <p14:sldId id="375"/>
            <p14:sldId id="376"/>
            <p14:sldId id="377"/>
            <p14:sldId id="378"/>
            <p14:sldId id="379"/>
            <p14:sldId id="380"/>
            <p14:sldId id="381"/>
            <p14:sldId id="382"/>
            <p14:sldId id="383"/>
          </p14:sldIdLst>
        </p14:section>
        <p14:section name="Libraries" id="{33767AE4-8B0F-FF49-BF19-4CFE1AC4B87A}">
          <p14:sldIdLst>
            <p14:sldId id="259"/>
          </p14:sldIdLst>
        </p14:section>
        <p14:section name="Native Code" id="{98B61D1F-E37E-7943-AEA1-16CB83B58B16}">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76888"/>
  </p:normalViewPr>
  <p:slideViewPr>
    <p:cSldViewPr snapToGrid="0">
      <p:cViewPr varScale="1">
        <p:scale>
          <a:sx n="82" d="100"/>
          <a:sy n="82" d="100"/>
        </p:scale>
        <p:origin x="496" y="168"/>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viewProps" Target="viewProps.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notesMaster" Target="notesMasters/notesMaster1.xml"/><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presProps" Target="presProps.xml"/></Relationships>
</file>

<file path=ppt/media/image1.tiff>
</file>

<file path=ppt/media/image10.tiff>
</file>

<file path=ppt/media/image11.tiff>
</file>

<file path=ppt/media/image12.tiff>
</file>

<file path=ppt/media/image2.png>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3" Type="http://schemas.openxmlformats.org/officeDocument/2006/relationships/hyperlink" Target="https://reactnative.dev/docs/0.61/scrollview" TargetMode="External"/><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3" Type="http://schemas.openxmlformats.org/officeDocument/2006/relationships/hyperlink" Target="https://reactnative.dev/docs/0.61/stylesheet" TargetMode="External"/><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reactnative.dev/docs/0.61/view"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eactnative.dev/docs/0.61/image" TargetMode="External"/><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image#reference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25957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textinput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2806211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textinput#reference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9265005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https://reactnative.dev/docs/0.61/scrollview</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2064004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scrollview#reference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586013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https://reactnative.dev/docs/0.61/stylesheet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1758367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stylesheet#reference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66393775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35</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858927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https://reactnative.dev/docs/0.61/view</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88065089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071655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Looking on official document for more detail : </a:t>
            </a:r>
            <a:r>
              <a:rPr lang="en-US" dirty="0"/>
              <a:t>https://</a:t>
            </a:r>
            <a:r>
              <a:rPr lang="en-US" dirty="0" err="1"/>
              <a:t>reactnative.dev</a:t>
            </a:r>
            <a:r>
              <a:rPr lang="en-US" dirty="0"/>
              <a:t>/docs/0.61/</a:t>
            </a:r>
            <a:r>
              <a:rPr lang="en-US" dirty="0" err="1"/>
              <a:t>view#reference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277694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a:t>/docs/0.61/text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43256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reactnative.dev</a:t>
            </a:r>
            <a:r>
              <a:rPr lang="en-US" dirty="0"/>
              <a:t>/docs/0.61/</a:t>
            </a:r>
            <a:r>
              <a:rPr lang="en-US" dirty="0" err="1"/>
              <a:t>text#reference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7850108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https://reactnative.dev/docs/0.61/image</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041789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414044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8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tiff"/><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1"/>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2"/>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1" r:id="rId3"/>
    <p:sldLayoutId id="2147483652" r:id="rId4"/>
    <p:sldLayoutId id="2147483653" r:id="rId5"/>
    <p:sldLayoutId id="2147483655" r:id="rId6"/>
    <p:sldLayoutId id="2147483656" r:id="rId7"/>
    <p:sldLayoutId id="2147483657" r:id="rId8"/>
    <p:sldLayoutId id="2147483658" r:id="rId9"/>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s://developer.android.com/guide/topics/manifest/activity-element.html"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hyperlink" Target="https://reactnative.dev/docs/0.61/stylesheet" TargetMode="External"/><Relationship Id="rId3" Type="http://schemas.openxmlformats.org/officeDocument/2006/relationships/hyperlink" Target="https://reactnative.dev/docs/0.61/view" TargetMode="External"/><Relationship Id="rId7" Type="http://schemas.openxmlformats.org/officeDocument/2006/relationships/hyperlink" Target="https://reactnative.dev/docs/0.61/scrollview"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hyperlink" Target="https://reactnative.dev/docs/0.61/textinput" TargetMode="External"/><Relationship Id="rId5" Type="http://schemas.openxmlformats.org/officeDocument/2006/relationships/hyperlink" Target="https://reactnative.dev/docs/0.61/image" TargetMode="External"/><Relationship Id="rId4" Type="http://schemas.openxmlformats.org/officeDocument/2006/relationships/hyperlink" Target="https://reactnative.dev/docs/0.61/text" TargetMode="External"/></Relationships>
</file>

<file path=ppt/slides/_rels/slide30.xml.rels><?xml version="1.0" encoding="UTF-8" standalone="yes"?>
<Relationships xmlns="http://schemas.openxmlformats.org/package/2006/relationships"><Relationship Id="rId2" Type="http://schemas.openxmlformats.org/officeDocument/2006/relationships/hyperlink" Target="https://reactnative.dev/docs/0.61/flatlist"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2.tiff"/><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17.xml"/><Relationship Id="rId1" Type="http://schemas.openxmlformats.org/officeDocument/2006/relationships/slideLayout" Target="../slideLayouts/slideLayout5.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reactnative.dev/docs/0.61/flexbox"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reactnative.dev/docs/0.61/accessibility" TargetMode="External"/><Relationship Id="rId5" Type="http://schemas.openxmlformats.org/officeDocument/2006/relationships/hyperlink" Target="https://reactnative.dev/docs/0.61/handling-touches" TargetMode="External"/><Relationship Id="rId4" Type="http://schemas.openxmlformats.org/officeDocument/2006/relationships/hyperlink" Target="https://reactnative.dev/docs/0.61/style"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reactnative.dev/docs/0.61/style"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09BAAF-F5F3-974E-A8CD-0BA17A4A67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TextBox 2">
            <a:extLst>
              <a:ext uri="{FF2B5EF4-FFF2-40B4-BE49-F238E27FC236}">
                <a16:creationId xmlns:a16="http://schemas.microsoft.com/office/drawing/2014/main" id="{FEADAA90-2223-FA4F-B1F2-F6A3A5E71121}"/>
              </a:ext>
            </a:extLst>
          </p:cNvPr>
          <p:cNvSpPr txBox="1"/>
          <p:nvPr/>
        </p:nvSpPr>
        <p:spPr>
          <a:xfrm>
            <a:off x="371959" y="898902"/>
            <a:ext cx="4541003" cy="369332"/>
          </a:xfrm>
          <a:prstGeom prst="rect">
            <a:avLst/>
          </a:prstGeom>
          <a:noFill/>
        </p:spPr>
        <p:txBody>
          <a:bodyPr wrap="square" rtlCol="0">
            <a:spAutoFit/>
          </a:bodyPr>
          <a:lstStyle/>
          <a:p>
            <a:r>
              <a:rPr lang="en-US" sz="1800" b="1" u="sng" dirty="0"/>
              <a:t>Nested text</a:t>
            </a:r>
          </a:p>
        </p:txBody>
      </p:sp>
      <p:sp>
        <p:nvSpPr>
          <p:cNvPr id="4" name="TextBox 3">
            <a:extLst>
              <a:ext uri="{FF2B5EF4-FFF2-40B4-BE49-F238E27FC236}">
                <a16:creationId xmlns:a16="http://schemas.microsoft.com/office/drawing/2014/main" id="{792ABA56-E38F-A944-B196-92B6F925103F}"/>
              </a:ext>
            </a:extLst>
          </p:cNvPr>
          <p:cNvSpPr txBox="1"/>
          <p:nvPr/>
        </p:nvSpPr>
        <p:spPr>
          <a:xfrm>
            <a:off x="883402" y="1797803"/>
            <a:ext cx="9701939" cy="2246769"/>
          </a:xfrm>
          <a:prstGeom prst="rect">
            <a:avLst/>
          </a:prstGeom>
          <a:noFill/>
        </p:spPr>
        <p:txBody>
          <a:bodyPr wrap="square" rtlCol="0">
            <a:spAutoFit/>
          </a:bodyPr>
          <a:lstStyle/>
          <a:p>
            <a:pPr marL="342900" indent="-342900">
              <a:spcBef>
                <a:spcPts val="600"/>
              </a:spcBef>
              <a:spcAft>
                <a:spcPts val="600"/>
              </a:spcAft>
              <a:buFont typeface="Arial" panose="020B0604020202020204" pitchFamily="34" charset="0"/>
              <a:buChar char="•"/>
            </a:pPr>
            <a:r>
              <a:rPr lang="en-US" sz="2000" dirty="0"/>
              <a:t>Both Android and iOS allow you to display formatted text by annotating ranges of a string with specific formatting like bold or colored text (</a:t>
            </a:r>
            <a:r>
              <a:rPr lang="en-US" sz="2000" dirty="0" err="1">
                <a:highlight>
                  <a:srgbClr val="C0C0C0"/>
                </a:highlight>
              </a:rPr>
              <a:t>NSAttributedString</a:t>
            </a:r>
            <a:r>
              <a:rPr lang="en-US" sz="2000" dirty="0"/>
              <a:t> on iOS, </a:t>
            </a:r>
            <a:r>
              <a:rPr lang="en-US" sz="2000" dirty="0" err="1">
                <a:highlight>
                  <a:srgbClr val="C0C0C0"/>
                </a:highlight>
              </a:rPr>
              <a:t>SpannableString</a:t>
            </a:r>
            <a:r>
              <a:rPr lang="en-US" sz="2000" dirty="0"/>
              <a:t> on Android). </a:t>
            </a:r>
          </a:p>
          <a:p>
            <a:pPr marL="342900" indent="-342900">
              <a:spcBef>
                <a:spcPts val="600"/>
              </a:spcBef>
              <a:spcAft>
                <a:spcPts val="600"/>
              </a:spcAft>
              <a:buFont typeface="Arial" panose="020B0604020202020204" pitchFamily="34" charset="0"/>
              <a:buChar char="•"/>
            </a:pPr>
            <a:r>
              <a:rPr lang="en-US" sz="2000" dirty="0"/>
              <a:t>In practice, this is very tedious. </a:t>
            </a:r>
          </a:p>
          <a:p>
            <a:pPr marL="342900" indent="-342900">
              <a:spcBef>
                <a:spcPts val="600"/>
              </a:spcBef>
              <a:spcAft>
                <a:spcPts val="600"/>
              </a:spcAft>
              <a:buFont typeface="Arial" panose="020B0604020202020204" pitchFamily="34" charset="0"/>
              <a:buChar char="•"/>
            </a:pPr>
            <a:r>
              <a:rPr lang="en-US" sz="2000" dirty="0"/>
              <a:t>For React Native, they decided to use web paradigm for this where you can nest text to achieve the same effect.</a:t>
            </a:r>
            <a:endParaRPr lang="en-VN" sz="2000" dirty="0"/>
          </a:p>
        </p:txBody>
      </p:sp>
    </p:spTree>
    <p:extLst>
      <p:ext uri="{BB962C8B-B14F-4D97-AF65-F5344CB8AC3E}">
        <p14:creationId xmlns:p14="http://schemas.microsoft.com/office/powerpoint/2010/main" val="260106522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E3CBC7-E93C-3442-BE09-16E6BCA7EDF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3" name="Rectangle 2">
            <a:extLst>
              <a:ext uri="{FF2B5EF4-FFF2-40B4-BE49-F238E27FC236}">
                <a16:creationId xmlns:a16="http://schemas.microsoft.com/office/drawing/2014/main" id="{9354E686-402E-CF4A-9470-C62B61008F4C}"/>
              </a:ext>
            </a:extLst>
          </p:cNvPr>
          <p:cNvSpPr/>
          <p:nvPr/>
        </p:nvSpPr>
        <p:spPr>
          <a:xfrm>
            <a:off x="738753" y="1165951"/>
            <a:ext cx="5879023" cy="3747180"/>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BoldAndBeautiful</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style={{fontWeight: </a:t>
            </a:r>
            <a:r>
              <a:rPr lang="en-VN" sz="1800" dirty="0">
                <a:solidFill>
                  <a:srgbClr val="86B300"/>
                </a:solidFill>
                <a:latin typeface="var(--font-monospace)"/>
                <a:ea typeface="Times New Roman" panose="02020603050405020304" pitchFamily="18" charset="0"/>
                <a:cs typeface="Times New Roman" panose="02020603050405020304" pitchFamily="18" charset="0"/>
              </a:rPr>
              <a:t>'bold'</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a:t>
            </a:r>
            <a:r>
              <a:rPr lang="en-VN" sz="1800" dirty="0">
                <a:solidFill>
                  <a:srgbClr val="5C6773"/>
                </a:solidFill>
                <a:latin typeface="var(--font-monospace)"/>
                <a:ea typeface="Times New Roman" panose="02020603050405020304" pitchFamily="18" charset="0"/>
                <a:cs typeface="Times New Roman" panose="02020603050405020304" pitchFamily="18" charset="0"/>
              </a:rPr>
              <a:t> am bold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style={{color: </a:t>
            </a:r>
            <a:r>
              <a:rPr lang="en-VN" sz="1800" dirty="0">
                <a:solidFill>
                  <a:srgbClr val="86B300"/>
                </a:solidFill>
                <a:latin typeface="var(--font-monospace)"/>
                <a:ea typeface="Times New Roman" panose="02020603050405020304" pitchFamily="18" charset="0"/>
                <a:cs typeface="Times New Roman" panose="02020603050405020304" pitchFamily="18" charset="0"/>
              </a:rPr>
              <a:t>'red'</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and red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5" name="TextBox 4">
            <a:extLst>
              <a:ext uri="{FF2B5EF4-FFF2-40B4-BE49-F238E27FC236}">
                <a16:creationId xmlns:a16="http://schemas.microsoft.com/office/drawing/2014/main" id="{61413097-C8DB-3E40-A1C5-74A659BFD14C}"/>
              </a:ext>
            </a:extLst>
          </p:cNvPr>
          <p:cNvSpPr txBox="1"/>
          <p:nvPr/>
        </p:nvSpPr>
        <p:spPr>
          <a:xfrm>
            <a:off x="6881247" y="1460419"/>
            <a:ext cx="4596539" cy="1323439"/>
          </a:xfrm>
          <a:prstGeom prst="rect">
            <a:avLst/>
          </a:prstGeom>
          <a:noFill/>
        </p:spPr>
        <p:txBody>
          <a:bodyPr wrap="square" rtlCol="0">
            <a:spAutoFit/>
          </a:bodyPr>
          <a:lstStyle/>
          <a:p>
            <a:r>
              <a:rPr lang="en-US" sz="2000" dirty="0"/>
              <a:t>Behind the scenes, React Native converts this to a flat </a:t>
            </a:r>
            <a:r>
              <a:rPr lang="en-US" sz="2000" dirty="0" err="1">
                <a:highlight>
                  <a:srgbClr val="C0C0C0"/>
                </a:highlight>
              </a:rPr>
              <a:t>NSAttributedString</a:t>
            </a:r>
            <a:r>
              <a:rPr lang="en-US" sz="2000" dirty="0"/>
              <a:t> or </a:t>
            </a:r>
            <a:r>
              <a:rPr lang="en-US" sz="2000" dirty="0" err="1">
                <a:highlight>
                  <a:srgbClr val="C0C0C0"/>
                </a:highlight>
              </a:rPr>
              <a:t>SpannableString</a:t>
            </a:r>
            <a:r>
              <a:rPr lang="en-US" sz="2000" dirty="0"/>
              <a:t> that contains the following information:</a:t>
            </a:r>
            <a:endParaRPr lang="en-VN" sz="2000" dirty="0"/>
          </a:p>
        </p:txBody>
      </p:sp>
      <p:sp>
        <p:nvSpPr>
          <p:cNvPr id="6" name="Rectangle 5">
            <a:extLst>
              <a:ext uri="{FF2B5EF4-FFF2-40B4-BE49-F238E27FC236}">
                <a16:creationId xmlns:a16="http://schemas.microsoft.com/office/drawing/2014/main" id="{295BF54F-C54B-534D-95DE-8EA440E09A2C}"/>
              </a:ext>
            </a:extLst>
          </p:cNvPr>
          <p:cNvSpPr/>
          <p:nvPr/>
        </p:nvSpPr>
        <p:spPr>
          <a:xfrm>
            <a:off x="7758838" y="3206219"/>
            <a:ext cx="2841355" cy="823302"/>
          </a:xfrm>
          <a:prstGeom prst="rect">
            <a:avLst/>
          </a:prstGeom>
          <a:solidFill>
            <a:schemeClr val="bg1">
              <a:lumMod val="95000"/>
            </a:schemeClr>
          </a:solidFill>
        </p:spPr>
        <p:txBody>
          <a:bodyPr wrap="square">
            <a:spAutoFit/>
          </a:bodyPr>
          <a:lstStyle/>
          <a:p>
            <a:pPr>
              <a:lnSpc>
                <a:spcPts val="1880"/>
              </a:lnSpc>
            </a:pPr>
            <a:r>
              <a:rPr lang="en-VN" sz="1800" dirty="0">
                <a:solidFill>
                  <a:srgbClr val="86B300"/>
                </a:solidFill>
                <a:latin typeface="var(--font-monospace)"/>
                <a:ea typeface="Times New Roman" panose="02020603050405020304" pitchFamily="18" charset="0"/>
                <a:cs typeface="Times New Roman" panose="02020603050405020304" pitchFamily="18" charset="0"/>
              </a:rPr>
              <a:t>"I am bold and red"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80"/>
              </a:lnSpc>
            </a:pP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9</a:t>
            </a:r>
            <a:r>
              <a:rPr lang="en-VN" sz="1800" dirty="0">
                <a:solidFill>
                  <a:srgbClr val="5C6773"/>
                </a:solidFill>
                <a:latin typeface="var(--font-monospace)"/>
                <a:ea typeface="Times New Roman" panose="02020603050405020304" pitchFamily="18" charset="0"/>
                <a:cs typeface="Times New Roman" panose="02020603050405020304" pitchFamily="18" charset="0"/>
              </a:rPr>
              <a:t>: bold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80"/>
              </a:lnSpc>
            </a:pPr>
            <a:r>
              <a:rPr lang="en-VN" sz="1800" dirty="0">
                <a:solidFill>
                  <a:srgbClr val="F08C36"/>
                </a:solidFill>
                <a:latin typeface="var(--font-monospace)"/>
                <a:ea typeface="Times New Roman" panose="02020603050405020304" pitchFamily="18" charset="0"/>
                <a:cs typeface="Times New Roman" panose="02020603050405020304" pitchFamily="18" charset="0"/>
              </a:rPr>
              <a:t>9</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17</a:t>
            </a:r>
            <a:r>
              <a:rPr lang="en-VN" sz="1800" dirty="0">
                <a:solidFill>
                  <a:srgbClr val="5C6773"/>
                </a:solidFill>
                <a:latin typeface="var(--font-monospace)"/>
                <a:ea typeface="Times New Roman" panose="02020603050405020304" pitchFamily="18" charset="0"/>
                <a:cs typeface="Times New Roman" panose="02020603050405020304" pitchFamily="18" charset="0"/>
              </a:rPr>
              <a:t>: bold, red</a:t>
            </a:r>
            <a:r>
              <a:rPr lang="en-VN" sz="1800" dirty="0"/>
              <a:t> </a:t>
            </a:r>
          </a:p>
        </p:txBody>
      </p:sp>
    </p:spTree>
    <p:extLst>
      <p:ext uri="{BB962C8B-B14F-4D97-AF65-F5344CB8AC3E}">
        <p14:creationId xmlns:p14="http://schemas.microsoft.com/office/powerpoint/2010/main" val="35418346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B699043-2B8E-2348-9240-142253EFDD2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pic>
        <p:nvPicPr>
          <p:cNvPr id="3" name="Picture 2">
            <a:extLst>
              <a:ext uri="{FF2B5EF4-FFF2-40B4-BE49-F238E27FC236}">
                <a16:creationId xmlns:a16="http://schemas.microsoft.com/office/drawing/2014/main" id="{C95EF793-F7DE-9D43-8829-20DAFEA861A2}"/>
              </a:ext>
            </a:extLst>
          </p:cNvPr>
          <p:cNvPicPr>
            <a:picLocks noChangeAspect="1"/>
          </p:cNvPicPr>
          <p:nvPr/>
        </p:nvPicPr>
        <p:blipFill>
          <a:blip r:embed="rId2"/>
          <a:stretch>
            <a:fillRect/>
          </a:stretch>
        </p:blipFill>
        <p:spPr>
          <a:xfrm>
            <a:off x="3581401" y="414081"/>
            <a:ext cx="3514671" cy="6124831"/>
          </a:xfrm>
          <a:prstGeom prst="rect">
            <a:avLst/>
          </a:prstGeom>
        </p:spPr>
      </p:pic>
    </p:spTree>
    <p:extLst>
      <p:ext uri="{BB962C8B-B14F-4D97-AF65-F5344CB8AC3E}">
        <p14:creationId xmlns:p14="http://schemas.microsoft.com/office/powerpoint/2010/main" val="27259896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09BAAF-F5F3-974E-A8CD-0BA17A4A67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3" name="TextBox 2">
            <a:extLst>
              <a:ext uri="{FF2B5EF4-FFF2-40B4-BE49-F238E27FC236}">
                <a16:creationId xmlns:a16="http://schemas.microsoft.com/office/drawing/2014/main" id="{FEADAA90-2223-FA4F-B1F2-F6A3A5E71121}"/>
              </a:ext>
            </a:extLst>
          </p:cNvPr>
          <p:cNvSpPr txBox="1"/>
          <p:nvPr/>
        </p:nvSpPr>
        <p:spPr>
          <a:xfrm>
            <a:off x="371959" y="898902"/>
            <a:ext cx="4541003" cy="369332"/>
          </a:xfrm>
          <a:prstGeom prst="rect">
            <a:avLst/>
          </a:prstGeom>
          <a:noFill/>
        </p:spPr>
        <p:txBody>
          <a:bodyPr wrap="square" rtlCol="0">
            <a:spAutoFit/>
          </a:bodyPr>
          <a:lstStyle/>
          <a:p>
            <a:pPr fontAlgn="base"/>
            <a:r>
              <a:rPr lang="en-US" sz="1800" b="1" u="sng" dirty="0"/>
              <a:t>Containers</a:t>
            </a:r>
          </a:p>
        </p:txBody>
      </p:sp>
      <p:sp>
        <p:nvSpPr>
          <p:cNvPr id="4" name="TextBox 3">
            <a:extLst>
              <a:ext uri="{FF2B5EF4-FFF2-40B4-BE49-F238E27FC236}">
                <a16:creationId xmlns:a16="http://schemas.microsoft.com/office/drawing/2014/main" id="{792ABA56-E38F-A944-B196-92B6F925103F}"/>
              </a:ext>
            </a:extLst>
          </p:cNvPr>
          <p:cNvSpPr txBox="1"/>
          <p:nvPr/>
        </p:nvSpPr>
        <p:spPr>
          <a:xfrm>
            <a:off x="371959" y="1441342"/>
            <a:ext cx="11220773" cy="1477328"/>
          </a:xfrm>
          <a:prstGeom prst="rect">
            <a:avLst/>
          </a:prstGeom>
          <a:noFill/>
        </p:spPr>
        <p:txBody>
          <a:bodyPr wrap="square" rtlCol="0">
            <a:spAutoFit/>
          </a:bodyPr>
          <a:lstStyle/>
          <a:p>
            <a:pPr>
              <a:spcBef>
                <a:spcPts val="600"/>
              </a:spcBef>
              <a:spcAft>
                <a:spcPts val="600"/>
              </a:spcAft>
            </a:pPr>
            <a:r>
              <a:rPr lang="en-US" sz="2000" dirty="0"/>
              <a:t>The </a:t>
            </a:r>
            <a:r>
              <a:rPr lang="en-US" sz="2000" b="1" dirty="0"/>
              <a:t>&lt;Text&gt; </a:t>
            </a:r>
            <a:r>
              <a:rPr lang="en-US" sz="2000" dirty="0"/>
              <a:t>element is unique relative to layout: everything inside is no longer using the flexbox layout but using text layout. </a:t>
            </a:r>
          </a:p>
          <a:p>
            <a:pPr marL="342900" indent="-342900">
              <a:spcBef>
                <a:spcPts val="600"/>
              </a:spcBef>
              <a:spcAft>
                <a:spcPts val="600"/>
              </a:spcAft>
              <a:buFont typeface="Arial" panose="020B0604020202020204" pitchFamily="34" charset="0"/>
              <a:buChar char="•"/>
            </a:pPr>
            <a:r>
              <a:rPr lang="en-US" sz="2000" dirty="0"/>
              <a:t>This means that elements inside of a </a:t>
            </a:r>
            <a:r>
              <a:rPr lang="en-US" sz="2000" b="1" dirty="0"/>
              <a:t>&lt;Text&gt; </a:t>
            </a:r>
            <a:r>
              <a:rPr lang="en-US" sz="2000" dirty="0"/>
              <a:t>are no longer rectangles, but wrap when they see the end of the line.</a:t>
            </a:r>
            <a:endParaRPr lang="en-VN" sz="2000" dirty="0"/>
          </a:p>
        </p:txBody>
      </p:sp>
      <p:sp>
        <p:nvSpPr>
          <p:cNvPr id="5" name="Rectangle 4">
            <a:extLst>
              <a:ext uri="{FF2B5EF4-FFF2-40B4-BE49-F238E27FC236}">
                <a16:creationId xmlns:a16="http://schemas.microsoft.com/office/drawing/2014/main" id="{9230E083-522F-5942-9642-B8FCD9F234A7}"/>
              </a:ext>
            </a:extLst>
          </p:cNvPr>
          <p:cNvSpPr/>
          <p:nvPr/>
        </p:nvSpPr>
        <p:spPr>
          <a:xfrm>
            <a:off x="521776" y="3429000"/>
            <a:ext cx="5956516" cy="2772554"/>
          </a:xfrm>
          <a:prstGeom prst="rect">
            <a:avLst/>
          </a:prstGeom>
          <a:solidFill>
            <a:schemeClr val="tx1"/>
          </a:solidFill>
        </p:spPr>
        <p:txBody>
          <a:bodyPr wrap="square">
            <a:spAutoFit/>
          </a:bodyPr>
          <a:lstStyle/>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solidFill>
                  <a:srgbClr val="5C6773"/>
                </a:solidFill>
                <a:latin typeface="var(--font-monospace)"/>
                <a:cs typeface="Times New Roman" panose="02020603050405020304" pitchFamily="18" charset="0"/>
              </a:rPr>
              <a:t>First </a:t>
            </a:r>
            <a:r>
              <a:rPr lang="en-VN" sz="1800" dirty="0">
                <a:solidFill>
                  <a:srgbClr val="5C6773"/>
                </a:solidFill>
                <a:latin typeface="var(--font-monospace)"/>
                <a:ea typeface="Times New Roman" panose="02020603050405020304" pitchFamily="18" charset="0"/>
                <a:cs typeface="Times New Roman" panose="02020603050405020304" pitchFamily="18" charset="0"/>
              </a:rPr>
              <a:t>part and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&gt;second part&lt;/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Text container: the text will be inline if the space allowed it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|First part and second part|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otherwise, the text will flow as if it was one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|First part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|and second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|part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Rectangle 5">
            <a:extLst>
              <a:ext uri="{FF2B5EF4-FFF2-40B4-BE49-F238E27FC236}">
                <a16:creationId xmlns:a16="http://schemas.microsoft.com/office/drawing/2014/main" id="{100628A8-376C-F443-92B8-C3A17F67CC9A}"/>
              </a:ext>
            </a:extLst>
          </p:cNvPr>
          <p:cNvSpPr/>
          <p:nvPr/>
        </p:nvSpPr>
        <p:spPr>
          <a:xfrm>
            <a:off x="6683644" y="3185344"/>
            <a:ext cx="5141564" cy="3016210"/>
          </a:xfrm>
          <a:prstGeom prst="rect">
            <a:avLst/>
          </a:prstGeom>
          <a:solidFill>
            <a:schemeClr val="tx1"/>
          </a:solidFill>
        </p:spPr>
        <p:txBody>
          <a:bodyPr wrap="square">
            <a:spAutoFit/>
          </a:bodyPr>
          <a:lstStyle/>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solidFill>
                  <a:srgbClr val="5C6773"/>
                </a:solidFill>
                <a:latin typeface="var(--font-monospace)"/>
                <a:cs typeface="Times New Roman" panose="02020603050405020304" pitchFamily="18" charset="0"/>
              </a:rPr>
              <a:t>First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cs typeface="Times New Roman" panose="02020603050405020304" pitchFamily="18" charset="0"/>
              </a:rPr>
              <a:t>part</a:t>
            </a:r>
            <a:r>
              <a:rPr lang="en-VN" sz="1800" dirty="0">
                <a:solidFill>
                  <a:srgbClr val="5C6773"/>
                </a:solidFill>
                <a:latin typeface="var(--font-monospace)"/>
                <a:ea typeface="Times New Roman" panose="02020603050405020304" pitchFamily="18" charset="0"/>
                <a:cs typeface="Times New Roman" panose="02020603050405020304" pitchFamily="18" charset="0"/>
              </a:rPr>
              <a:t> and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&gt;second part&lt;/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View container: each text is its own block</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|First part and|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|second part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otherwise, the text will flow in its own block</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|First part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|and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|second part|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1983045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F09BAAF-F5F3-974E-A8CD-0BA17A4A672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3" name="TextBox 2">
            <a:extLst>
              <a:ext uri="{FF2B5EF4-FFF2-40B4-BE49-F238E27FC236}">
                <a16:creationId xmlns:a16="http://schemas.microsoft.com/office/drawing/2014/main" id="{FEADAA90-2223-FA4F-B1F2-F6A3A5E71121}"/>
              </a:ext>
            </a:extLst>
          </p:cNvPr>
          <p:cNvSpPr txBox="1"/>
          <p:nvPr/>
        </p:nvSpPr>
        <p:spPr>
          <a:xfrm>
            <a:off x="371959" y="898902"/>
            <a:ext cx="4541003" cy="369332"/>
          </a:xfrm>
          <a:prstGeom prst="rect">
            <a:avLst/>
          </a:prstGeom>
          <a:noFill/>
        </p:spPr>
        <p:txBody>
          <a:bodyPr wrap="square" rtlCol="0">
            <a:spAutoFit/>
          </a:bodyPr>
          <a:lstStyle/>
          <a:p>
            <a:pPr fontAlgn="base"/>
            <a:r>
              <a:rPr lang="en-US" sz="1800" b="1" u="sng" dirty="0"/>
              <a:t>Limited Style Inheritance</a:t>
            </a:r>
          </a:p>
        </p:txBody>
      </p:sp>
      <p:sp>
        <p:nvSpPr>
          <p:cNvPr id="7" name="TextBox 6">
            <a:extLst>
              <a:ext uri="{FF2B5EF4-FFF2-40B4-BE49-F238E27FC236}">
                <a16:creationId xmlns:a16="http://schemas.microsoft.com/office/drawing/2014/main" id="{F67554F5-B6B1-244B-9B18-95E7327F0E79}"/>
              </a:ext>
            </a:extLst>
          </p:cNvPr>
          <p:cNvSpPr txBox="1"/>
          <p:nvPr/>
        </p:nvSpPr>
        <p:spPr>
          <a:xfrm>
            <a:off x="635430" y="1549831"/>
            <a:ext cx="10718370" cy="707886"/>
          </a:xfrm>
          <a:prstGeom prst="rect">
            <a:avLst/>
          </a:prstGeom>
          <a:noFill/>
        </p:spPr>
        <p:txBody>
          <a:bodyPr wrap="square" rtlCol="0">
            <a:spAutoFit/>
          </a:bodyPr>
          <a:lstStyle/>
          <a:p>
            <a:r>
              <a:rPr lang="en-US" sz="2000" dirty="0"/>
              <a:t>On the web, the usual way to set a font family and size for the entire document is to take advantage of inherited CSS properties like so:</a:t>
            </a:r>
            <a:endParaRPr lang="en-VN" sz="2000" dirty="0"/>
          </a:p>
        </p:txBody>
      </p:sp>
      <p:sp>
        <p:nvSpPr>
          <p:cNvPr id="8" name="Rectangle 7">
            <a:extLst>
              <a:ext uri="{FF2B5EF4-FFF2-40B4-BE49-F238E27FC236}">
                <a16:creationId xmlns:a16="http://schemas.microsoft.com/office/drawing/2014/main" id="{3D9A9893-D2EE-D549-8310-1EABD53D6EA0}"/>
              </a:ext>
            </a:extLst>
          </p:cNvPr>
          <p:cNvSpPr/>
          <p:nvPr/>
        </p:nvSpPr>
        <p:spPr>
          <a:xfrm>
            <a:off x="1864962" y="2539314"/>
            <a:ext cx="6096000" cy="1310615"/>
          </a:xfrm>
          <a:prstGeom prst="rect">
            <a:avLst/>
          </a:prstGeom>
          <a:solidFill>
            <a:schemeClr val="bg1">
              <a:lumMod val="95000"/>
            </a:schemeClr>
          </a:solidFill>
        </p:spPr>
        <p:txBody>
          <a:bodyPr>
            <a:spAutoFit/>
          </a:bodyPr>
          <a:lstStyle/>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html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font-family: </a:t>
            </a:r>
            <a:r>
              <a:rPr lang="en-VN" sz="1800" dirty="0">
                <a:solidFill>
                  <a:srgbClr val="86B300"/>
                </a:solidFill>
                <a:latin typeface="var(--font-monospace)"/>
                <a:ea typeface="Times New Roman" panose="02020603050405020304" pitchFamily="18" charset="0"/>
                <a:cs typeface="Times New Roman" panose="02020603050405020304" pitchFamily="18" charset="0"/>
              </a:rPr>
              <a:t>'lucida grande'</a:t>
            </a:r>
            <a:r>
              <a:rPr lang="en-VN" sz="1800" dirty="0">
                <a:solidFill>
                  <a:srgbClr val="5C6773"/>
                </a:solidFill>
                <a:latin typeface="var(--font-monospace)"/>
                <a:ea typeface="Times New Roman" panose="02020603050405020304" pitchFamily="18" charset="0"/>
                <a:cs typeface="Times New Roman" panose="02020603050405020304" pitchFamily="18" charset="0"/>
              </a:rPr>
              <a:t>, tahoma, verdana, arial, sans-serif;</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11</a:t>
            </a:r>
            <a:r>
              <a:rPr lang="en-VN" sz="1800" dirty="0">
                <a:solidFill>
                  <a:srgbClr val="5C6773"/>
                </a:solidFill>
                <a:latin typeface="var(--font-monospace)"/>
                <a:ea typeface="Times New Roman" panose="02020603050405020304" pitchFamily="18" charset="0"/>
                <a:cs typeface="Times New Roman" panose="02020603050405020304" pitchFamily="18" charset="0"/>
              </a:rPr>
              <a:t>px;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color: </a:t>
            </a:r>
            <a:r>
              <a:rPr lang="en-VN" sz="1800" dirty="0">
                <a:solidFill>
                  <a:srgbClr val="FF333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141823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9" name="TextBox 8">
            <a:extLst>
              <a:ext uri="{FF2B5EF4-FFF2-40B4-BE49-F238E27FC236}">
                <a16:creationId xmlns:a16="http://schemas.microsoft.com/office/drawing/2014/main" id="{49FDF125-8820-144E-8369-7C38C9BE8BC2}"/>
              </a:ext>
            </a:extLst>
          </p:cNvPr>
          <p:cNvSpPr txBox="1"/>
          <p:nvPr/>
        </p:nvSpPr>
        <p:spPr>
          <a:xfrm>
            <a:off x="635430" y="4370522"/>
            <a:ext cx="10718370" cy="707886"/>
          </a:xfrm>
          <a:prstGeom prst="rect">
            <a:avLst/>
          </a:prstGeom>
          <a:noFill/>
        </p:spPr>
        <p:txBody>
          <a:bodyPr wrap="square" rtlCol="0">
            <a:spAutoFit/>
          </a:bodyPr>
          <a:lstStyle/>
          <a:p>
            <a:r>
              <a:rPr lang="en-US" sz="2000" dirty="0"/>
              <a:t>All elements in the document will inherit this font unless they or one of their parents specifies a new rule.</a:t>
            </a:r>
            <a:endParaRPr lang="en-VN" sz="2000" dirty="0"/>
          </a:p>
        </p:txBody>
      </p:sp>
    </p:spTree>
    <p:extLst>
      <p:ext uri="{BB962C8B-B14F-4D97-AF65-F5344CB8AC3E}">
        <p14:creationId xmlns:p14="http://schemas.microsoft.com/office/powerpoint/2010/main" val="156513395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7888493-9E99-0D41-8792-DF377388C94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TextBox 2">
            <a:extLst>
              <a:ext uri="{FF2B5EF4-FFF2-40B4-BE49-F238E27FC236}">
                <a16:creationId xmlns:a16="http://schemas.microsoft.com/office/drawing/2014/main" id="{28A8EC5E-EDD3-F545-9F3A-2A2789F78CC2}"/>
              </a:ext>
            </a:extLst>
          </p:cNvPr>
          <p:cNvSpPr txBox="1"/>
          <p:nvPr/>
        </p:nvSpPr>
        <p:spPr>
          <a:xfrm>
            <a:off x="635431" y="1115878"/>
            <a:ext cx="10718369" cy="707886"/>
          </a:xfrm>
          <a:prstGeom prst="rect">
            <a:avLst/>
          </a:prstGeom>
          <a:noFill/>
        </p:spPr>
        <p:txBody>
          <a:bodyPr wrap="square" rtlCol="0">
            <a:spAutoFit/>
          </a:bodyPr>
          <a:lstStyle/>
          <a:p>
            <a:r>
              <a:rPr lang="en-US" sz="2000" dirty="0"/>
              <a:t>In React Native, we are more strict about it: </a:t>
            </a:r>
            <a:r>
              <a:rPr lang="en-US" sz="2000" b="1" dirty="0"/>
              <a:t>you must wrap all the text nodes inside of a </a:t>
            </a:r>
            <a:r>
              <a:rPr lang="en-US" sz="2000" b="1" dirty="0">
                <a:highlight>
                  <a:srgbClr val="C0C0C0"/>
                </a:highlight>
              </a:rPr>
              <a:t>&lt;Text&gt; </a:t>
            </a:r>
            <a:r>
              <a:rPr lang="en-US" sz="2000" b="1" dirty="0"/>
              <a:t>component</a:t>
            </a:r>
            <a:r>
              <a:rPr lang="en-US" sz="2000" dirty="0"/>
              <a:t>. You cannot have a text node directly under a </a:t>
            </a:r>
            <a:r>
              <a:rPr lang="en-US" sz="2000" dirty="0">
                <a:highlight>
                  <a:srgbClr val="C0C0C0"/>
                </a:highlight>
              </a:rPr>
              <a:t>&lt;View&gt;</a:t>
            </a:r>
            <a:r>
              <a:rPr lang="en-US" sz="2000" dirty="0"/>
              <a:t>.</a:t>
            </a:r>
            <a:endParaRPr lang="en-VN" sz="2000" dirty="0"/>
          </a:p>
        </p:txBody>
      </p:sp>
      <p:sp>
        <p:nvSpPr>
          <p:cNvPr id="5" name="Rectangle 4">
            <a:extLst>
              <a:ext uri="{FF2B5EF4-FFF2-40B4-BE49-F238E27FC236}">
                <a16:creationId xmlns:a16="http://schemas.microsoft.com/office/drawing/2014/main" id="{8F1612DF-5464-1344-8AAA-3CED2B8F8B60}"/>
              </a:ext>
            </a:extLst>
          </p:cNvPr>
          <p:cNvSpPr/>
          <p:nvPr/>
        </p:nvSpPr>
        <p:spPr>
          <a:xfrm>
            <a:off x="1792638" y="2346433"/>
            <a:ext cx="7242874" cy="2772554"/>
          </a:xfrm>
          <a:prstGeom prst="rect">
            <a:avLst/>
          </a:prstGeom>
          <a:solidFill>
            <a:schemeClr val="tx1"/>
          </a:solidFill>
        </p:spPr>
        <p:txBody>
          <a:bodyPr wrap="square">
            <a:spAutoFit/>
          </a:bodyPr>
          <a:lstStyle/>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BAD: will raise exception, can't have a text node as child of a &lt;View&gt;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Some</a:t>
            </a:r>
            <a:r>
              <a:rPr lang="en-VN" sz="1800" dirty="0">
                <a:solidFill>
                  <a:srgbClr val="5C6773"/>
                </a:solidFill>
                <a:latin typeface="var(--font-monospace)"/>
                <a:ea typeface="Times New Roman" panose="02020603050405020304" pitchFamily="18" charset="0"/>
                <a:cs typeface="Times New Roman" panose="02020603050405020304" pitchFamily="18" charset="0"/>
              </a:rPr>
              <a:t> 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GOOD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Some</a:t>
            </a:r>
            <a:r>
              <a:rPr lang="en-VN" sz="1800" dirty="0">
                <a:solidFill>
                  <a:srgbClr val="5C6773"/>
                </a:solidFill>
                <a:latin typeface="var(--font-monospace)"/>
                <a:ea typeface="Times New Roman" panose="02020603050405020304" pitchFamily="18" charset="0"/>
                <a:cs typeface="Times New Roman" panose="02020603050405020304" pitchFamily="18" charset="0"/>
              </a:rPr>
              <a:t> 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t> </a:t>
            </a:r>
          </a:p>
        </p:txBody>
      </p:sp>
    </p:spTree>
    <p:extLst>
      <p:ext uri="{BB962C8B-B14F-4D97-AF65-F5344CB8AC3E}">
        <p14:creationId xmlns:p14="http://schemas.microsoft.com/office/powerpoint/2010/main" val="575636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D7FD1644-688C-624C-9C65-97553429A83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TextBox 2">
            <a:extLst>
              <a:ext uri="{FF2B5EF4-FFF2-40B4-BE49-F238E27FC236}">
                <a16:creationId xmlns:a16="http://schemas.microsoft.com/office/drawing/2014/main" id="{5B14259F-9C32-954E-AA51-A32396716FBB}"/>
              </a:ext>
            </a:extLst>
          </p:cNvPr>
          <p:cNvSpPr txBox="1"/>
          <p:nvPr/>
        </p:nvSpPr>
        <p:spPr>
          <a:xfrm>
            <a:off x="929898" y="1104913"/>
            <a:ext cx="10306373" cy="3016210"/>
          </a:xfrm>
          <a:prstGeom prst="rect">
            <a:avLst/>
          </a:prstGeom>
          <a:noFill/>
        </p:spPr>
        <p:txBody>
          <a:bodyPr wrap="square" rtlCol="0">
            <a:spAutoFit/>
          </a:bodyPr>
          <a:lstStyle/>
          <a:p>
            <a:pPr>
              <a:spcBef>
                <a:spcPts val="600"/>
              </a:spcBef>
              <a:spcAft>
                <a:spcPts val="600"/>
              </a:spcAft>
            </a:pPr>
            <a:r>
              <a:rPr lang="en-US" sz="2000" dirty="0"/>
              <a:t>You also lose the ability to set up a default font for an entire subtree.</a:t>
            </a:r>
          </a:p>
          <a:p>
            <a:pPr marL="342900" indent="-342900">
              <a:spcBef>
                <a:spcPts val="600"/>
              </a:spcBef>
              <a:spcAft>
                <a:spcPts val="600"/>
              </a:spcAft>
              <a:buFont typeface="Arial" panose="020B0604020202020204" pitchFamily="34" charset="0"/>
              <a:buChar char="•"/>
            </a:pPr>
            <a:r>
              <a:rPr lang="en-US" sz="2000" dirty="0"/>
              <a:t>Meanwhile, </a:t>
            </a:r>
            <a:r>
              <a:rPr lang="en-US" sz="2000" dirty="0" err="1">
                <a:highlight>
                  <a:srgbClr val="C0C0C0"/>
                </a:highlight>
              </a:rPr>
              <a:t>fontFamily</a:t>
            </a:r>
            <a:r>
              <a:rPr lang="en-US" sz="2000" dirty="0"/>
              <a:t> only accepts a single font name, which is different from </a:t>
            </a:r>
            <a:r>
              <a:rPr lang="en-US" sz="2000" dirty="0">
                <a:highlight>
                  <a:srgbClr val="C0C0C0"/>
                </a:highlight>
              </a:rPr>
              <a:t>font-family</a:t>
            </a:r>
            <a:r>
              <a:rPr lang="en-US" sz="2000" dirty="0"/>
              <a:t> in CSS. </a:t>
            </a:r>
          </a:p>
          <a:p>
            <a:pPr marL="342900" indent="-342900">
              <a:spcBef>
                <a:spcPts val="600"/>
              </a:spcBef>
              <a:spcAft>
                <a:spcPts val="600"/>
              </a:spcAft>
              <a:buFont typeface="Arial" panose="020B0604020202020204" pitchFamily="34" charset="0"/>
              <a:buChar char="•"/>
            </a:pPr>
            <a:r>
              <a:rPr lang="en-US" sz="2000" dirty="0"/>
              <a:t>The recommended way to use consistent fonts and sizes across your application is to create a component </a:t>
            </a:r>
            <a:r>
              <a:rPr lang="en-US" sz="2000" dirty="0" err="1">
                <a:highlight>
                  <a:srgbClr val="C0C0C0"/>
                </a:highlight>
              </a:rPr>
              <a:t>MyAppText</a:t>
            </a:r>
            <a:r>
              <a:rPr lang="en-US" sz="2000" dirty="0"/>
              <a:t> that includes them and use this component across your app. </a:t>
            </a:r>
          </a:p>
          <a:p>
            <a:pPr marL="342900" indent="-342900">
              <a:spcBef>
                <a:spcPts val="600"/>
              </a:spcBef>
              <a:spcAft>
                <a:spcPts val="600"/>
              </a:spcAft>
              <a:buFont typeface="Arial" panose="020B0604020202020204" pitchFamily="34" charset="0"/>
              <a:buChar char="•"/>
            </a:pPr>
            <a:r>
              <a:rPr lang="en-US" sz="2000" dirty="0"/>
              <a:t>You can also use this component to make more specific components like </a:t>
            </a:r>
            <a:r>
              <a:rPr lang="en-US" sz="2000" dirty="0" err="1">
                <a:highlight>
                  <a:srgbClr val="C0C0C0"/>
                </a:highlight>
              </a:rPr>
              <a:t>MyAppHeaderText</a:t>
            </a:r>
            <a:r>
              <a:rPr lang="en-US" sz="2000" dirty="0"/>
              <a:t> for other kinds of text.</a:t>
            </a:r>
            <a:endParaRPr lang="en-VN" sz="2000" dirty="0"/>
          </a:p>
        </p:txBody>
      </p:sp>
      <p:sp>
        <p:nvSpPr>
          <p:cNvPr id="4" name="Rectangle 3">
            <a:extLst>
              <a:ext uri="{FF2B5EF4-FFF2-40B4-BE49-F238E27FC236}">
                <a16:creationId xmlns:a16="http://schemas.microsoft.com/office/drawing/2014/main" id="{205CD758-73EB-2E42-A88B-FC1AC0DC0626}"/>
              </a:ext>
            </a:extLst>
          </p:cNvPr>
          <p:cNvSpPr/>
          <p:nvPr/>
        </p:nvSpPr>
        <p:spPr>
          <a:xfrm>
            <a:off x="2014780" y="4461600"/>
            <a:ext cx="7501180" cy="1554272"/>
          </a:xfrm>
          <a:prstGeom prst="rect">
            <a:avLst/>
          </a:prstGeom>
          <a:solidFill>
            <a:schemeClr val="bg1">
              <a:lumMod val="95000"/>
            </a:schemeClr>
          </a:solidFill>
        </p:spPr>
        <p:txBody>
          <a:bodyPr wrap="square">
            <a:spAutoFit/>
          </a:bodyPr>
          <a:lstStyle/>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cs typeface="Times New Roman" panose="02020603050405020304" pitchFamily="18" charset="0"/>
              </a:rPr>
              <a:t>Text styled with the default font for the entire application</a:t>
            </a: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MyAppHeaderText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solidFill>
                  <a:srgbClr val="5C6773"/>
                </a:solidFill>
                <a:latin typeface="var(--font-monospace)"/>
                <a:cs typeface="Times New Roman" panose="02020603050405020304" pitchFamily="18" charset="0"/>
              </a:rPr>
              <a:t>Text s</a:t>
            </a:r>
            <a:r>
              <a:rPr lang="en-VN" sz="1800" dirty="0">
                <a:solidFill>
                  <a:srgbClr val="5C6773"/>
                </a:solidFill>
                <a:latin typeface="var(--font-monospace)"/>
                <a:ea typeface="Times New Roman" panose="02020603050405020304" pitchFamily="18" charset="0"/>
                <a:cs typeface="Times New Roman" panose="02020603050405020304" pitchFamily="18" charset="0"/>
              </a:rPr>
              <a:t>tyled as a header&lt;/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MyAppHeaderText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t> </a:t>
            </a:r>
          </a:p>
        </p:txBody>
      </p:sp>
    </p:spTree>
    <p:extLst>
      <p:ext uri="{BB962C8B-B14F-4D97-AF65-F5344CB8AC3E}">
        <p14:creationId xmlns:p14="http://schemas.microsoft.com/office/powerpoint/2010/main" val="127000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42BCA69-39A0-3D4E-BE74-A8FBE08567D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TextBox 2">
            <a:extLst>
              <a:ext uri="{FF2B5EF4-FFF2-40B4-BE49-F238E27FC236}">
                <a16:creationId xmlns:a16="http://schemas.microsoft.com/office/drawing/2014/main" id="{58684D70-A218-C040-BA2A-5DCB8294F2B3}"/>
              </a:ext>
            </a:extLst>
          </p:cNvPr>
          <p:cNvSpPr txBox="1"/>
          <p:nvPr/>
        </p:nvSpPr>
        <p:spPr>
          <a:xfrm>
            <a:off x="759417" y="991892"/>
            <a:ext cx="10594383" cy="707886"/>
          </a:xfrm>
          <a:prstGeom prst="rect">
            <a:avLst/>
          </a:prstGeom>
          <a:noFill/>
        </p:spPr>
        <p:txBody>
          <a:bodyPr wrap="square" rtlCol="0">
            <a:spAutoFit/>
          </a:bodyPr>
          <a:lstStyle/>
          <a:p>
            <a:r>
              <a:rPr lang="en-US" sz="2000" dirty="0"/>
              <a:t>Assuming that </a:t>
            </a:r>
            <a:r>
              <a:rPr lang="en-US" sz="2000" dirty="0" err="1">
                <a:highlight>
                  <a:srgbClr val="C0C0C0"/>
                </a:highlight>
              </a:rPr>
              <a:t>MyAppText</a:t>
            </a:r>
            <a:r>
              <a:rPr lang="en-US" sz="2000" dirty="0"/>
              <a:t> is a component that only renders out its children into a </a:t>
            </a:r>
            <a:r>
              <a:rPr lang="en-US" sz="2000" dirty="0">
                <a:highlight>
                  <a:srgbClr val="C0C0C0"/>
                </a:highlight>
              </a:rPr>
              <a:t>Text </a:t>
            </a:r>
            <a:r>
              <a:rPr lang="en-US" sz="2000" dirty="0"/>
              <a:t>component with styling, then </a:t>
            </a:r>
            <a:r>
              <a:rPr lang="en-US" sz="2000" dirty="0" err="1">
                <a:highlight>
                  <a:srgbClr val="C0C0C0"/>
                </a:highlight>
              </a:rPr>
              <a:t>MyAppHeaderText</a:t>
            </a:r>
            <a:r>
              <a:rPr lang="en-US" sz="2000" dirty="0"/>
              <a:t> can be defined as follows:</a:t>
            </a:r>
            <a:endParaRPr lang="en-VN" sz="2000" dirty="0"/>
          </a:p>
        </p:txBody>
      </p:sp>
      <p:sp>
        <p:nvSpPr>
          <p:cNvPr id="5" name="Rectangle 4">
            <a:extLst>
              <a:ext uri="{FF2B5EF4-FFF2-40B4-BE49-F238E27FC236}">
                <a16:creationId xmlns:a16="http://schemas.microsoft.com/office/drawing/2014/main" id="{F428916B-000E-3B43-B657-C9F21023DE89}"/>
              </a:ext>
            </a:extLst>
          </p:cNvPr>
          <p:cNvSpPr/>
          <p:nvPr/>
        </p:nvSpPr>
        <p:spPr>
          <a:xfrm>
            <a:off x="2071606" y="2286379"/>
            <a:ext cx="6096000" cy="2285241"/>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MyAppHeaderText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.props.children}&lt;/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MyAppText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6" name="TextBox 5">
            <a:extLst>
              <a:ext uri="{FF2B5EF4-FFF2-40B4-BE49-F238E27FC236}">
                <a16:creationId xmlns:a16="http://schemas.microsoft.com/office/drawing/2014/main" id="{13000923-F91D-5B4E-A30C-51F54489A9A1}"/>
              </a:ext>
            </a:extLst>
          </p:cNvPr>
          <p:cNvSpPr txBox="1"/>
          <p:nvPr/>
        </p:nvSpPr>
        <p:spPr>
          <a:xfrm>
            <a:off x="759416" y="4959458"/>
            <a:ext cx="10594383" cy="646331"/>
          </a:xfrm>
          <a:prstGeom prst="rect">
            <a:avLst/>
          </a:prstGeom>
          <a:noFill/>
        </p:spPr>
        <p:txBody>
          <a:bodyPr wrap="square" rtlCol="0">
            <a:spAutoFit/>
          </a:bodyPr>
          <a:lstStyle/>
          <a:p>
            <a:r>
              <a:rPr lang="en-US" sz="1800" dirty="0"/>
              <a:t>Composing </a:t>
            </a:r>
            <a:r>
              <a:rPr lang="en-US" sz="1800" dirty="0" err="1">
                <a:highlight>
                  <a:srgbClr val="C0C0C0"/>
                </a:highlight>
              </a:rPr>
              <a:t>MyAppText</a:t>
            </a:r>
            <a:r>
              <a:rPr lang="en-US" sz="1800" dirty="0"/>
              <a:t> in this way ensures that we get the styles from a top-level component, but leaves us the ability to add / override them in specific use cases.</a:t>
            </a:r>
            <a:endParaRPr lang="en-VN" sz="1800" dirty="0"/>
          </a:p>
        </p:txBody>
      </p:sp>
    </p:spTree>
    <p:extLst>
      <p:ext uri="{BB962C8B-B14F-4D97-AF65-F5344CB8AC3E}">
        <p14:creationId xmlns:p14="http://schemas.microsoft.com/office/powerpoint/2010/main" val="213616271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F3E285E-1D79-6043-B7D4-568AE8E3C99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TextBox 2">
            <a:extLst>
              <a:ext uri="{FF2B5EF4-FFF2-40B4-BE49-F238E27FC236}">
                <a16:creationId xmlns:a16="http://schemas.microsoft.com/office/drawing/2014/main" id="{3514A70E-ED10-4244-A153-AE7FB17959E9}"/>
              </a:ext>
            </a:extLst>
          </p:cNvPr>
          <p:cNvSpPr txBox="1"/>
          <p:nvPr/>
        </p:nvSpPr>
        <p:spPr>
          <a:xfrm>
            <a:off x="697424" y="1193370"/>
            <a:ext cx="10656376" cy="646331"/>
          </a:xfrm>
          <a:prstGeom prst="rect">
            <a:avLst/>
          </a:prstGeom>
          <a:noFill/>
        </p:spPr>
        <p:txBody>
          <a:bodyPr wrap="square" rtlCol="0">
            <a:spAutoFit/>
          </a:bodyPr>
          <a:lstStyle/>
          <a:p>
            <a:r>
              <a:rPr lang="en-US" sz="1800" dirty="0"/>
              <a:t>React Native still has the concept of style inheritance, but limited to text subtrees. In this case, the second part will be both bold and red.</a:t>
            </a:r>
            <a:endParaRPr lang="en-VN" sz="1800" dirty="0"/>
          </a:p>
        </p:txBody>
      </p:sp>
      <p:sp>
        <p:nvSpPr>
          <p:cNvPr id="4" name="Rectangle 3">
            <a:extLst>
              <a:ext uri="{FF2B5EF4-FFF2-40B4-BE49-F238E27FC236}">
                <a16:creationId xmlns:a16="http://schemas.microsoft.com/office/drawing/2014/main" id="{A48D1AB0-0AB8-6D4A-AFF9-A1BDB70B9F49}"/>
              </a:ext>
            </a:extLst>
          </p:cNvPr>
          <p:cNvSpPr/>
          <p:nvPr/>
        </p:nvSpPr>
        <p:spPr>
          <a:xfrm>
            <a:off x="2514600" y="2091407"/>
            <a:ext cx="6096000" cy="1066959"/>
          </a:xfrm>
          <a:prstGeom prst="rect">
            <a:avLst/>
          </a:prstGeom>
          <a:solidFill>
            <a:schemeClr val="bg1">
              <a:lumMod val="95000"/>
            </a:schemeClr>
          </a:solidFill>
        </p:spPr>
        <p:txBody>
          <a:bodyPr>
            <a:spAutoFit/>
          </a:bodyPr>
          <a:lstStyle/>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style={{fontWeight: </a:t>
            </a:r>
            <a:r>
              <a:rPr lang="en-VN" sz="1800" dirty="0">
                <a:solidFill>
                  <a:srgbClr val="86B300"/>
                </a:solidFill>
                <a:latin typeface="var(--font-monospace)"/>
                <a:ea typeface="Times New Roman" panose="02020603050405020304" pitchFamily="18" charset="0"/>
                <a:cs typeface="Times New Roman" panose="02020603050405020304" pitchFamily="18" charset="0"/>
              </a:rPr>
              <a:t>'bold'</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cs typeface="Times New Roman" panose="02020603050405020304" pitchFamily="18" charset="0"/>
              </a:rPr>
              <a:t> I </a:t>
            </a:r>
            <a:r>
              <a:rPr lang="en-VN" sz="1800" dirty="0">
                <a:solidFill>
                  <a:srgbClr val="5C6773"/>
                </a:solidFill>
                <a:latin typeface="var(--font-monospace)"/>
                <a:ea typeface="Times New Roman" panose="02020603050405020304" pitchFamily="18" charset="0"/>
                <a:cs typeface="Times New Roman" panose="02020603050405020304" pitchFamily="18" charset="0"/>
              </a:rPr>
              <a:t>am bold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style={{color: </a:t>
            </a:r>
            <a:r>
              <a:rPr lang="en-VN" sz="1800" dirty="0">
                <a:solidFill>
                  <a:srgbClr val="86B300"/>
                </a:solidFill>
                <a:latin typeface="var(--font-monospace)"/>
                <a:ea typeface="Times New Roman" panose="02020603050405020304" pitchFamily="18" charset="0"/>
                <a:cs typeface="Times New Roman" panose="02020603050405020304" pitchFamily="18" charset="0"/>
              </a:rPr>
              <a:t>'red'</a:t>
            </a:r>
            <a:r>
              <a:rPr lang="en-VN" sz="1800" dirty="0">
                <a:solidFill>
                  <a:srgbClr val="5C6773"/>
                </a:solidFill>
                <a:latin typeface="var(--font-monospace)"/>
                <a:ea typeface="Times New Roman" panose="02020603050405020304" pitchFamily="18" charset="0"/>
                <a:cs typeface="Times New Roman" panose="02020603050405020304" pitchFamily="18" charset="0"/>
              </a:rPr>
              <a:t>}}&gt;and red&lt;/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t> </a:t>
            </a:r>
          </a:p>
        </p:txBody>
      </p:sp>
      <p:sp>
        <p:nvSpPr>
          <p:cNvPr id="5" name="TextBox 4">
            <a:extLst>
              <a:ext uri="{FF2B5EF4-FFF2-40B4-BE49-F238E27FC236}">
                <a16:creationId xmlns:a16="http://schemas.microsoft.com/office/drawing/2014/main" id="{F081F03C-DEA0-6248-A895-06073628E22F}"/>
              </a:ext>
            </a:extLst>
          </p:cNvPr>
          <p:cNvSpPr txBox="1"/>
          <p:nvPr/>
        </p:nvSpPr>
        <p:spPr>
          <a:xfrm>
            <a:off x="697424" y="3487120"/>
            <a:ext cx="10656375" cy="2893100"/>
          </a:xfrm>
          <a:prstGeom prst="rect">
            <a:avLst/>
          </a:prstGeom>
          <a:noFill/>
        </p:spPr>
        <p:txBody>
          <a:bodyPr wrap="square" rtlCol="0">
            <a:spAutoFit/>
          </a:bodyPr>
          <a:lstStyle/>
          <a:p>
            <a:pPr fontAlgn="base">
              <a:spcBef>
                <a:spcPts val="600"/>
              </a:spcBef>
              <a:spcAft>
                <a:spcPts val="600"/>
              </a:spcAft>
            </a:pPr>
            <a:r>
              <a:rPr lang="en-US" sz="1800" dirty="0"/>
              <a:t>This more constrained way to style text will yield better apps:</a:t>
            </a:r>
          </a:p>
          <a:p>
            <a:pPr marL="285750" indent="-285750" fontAlgn="base">
              <a:spcBef>
                <a:spcPts val="600"/>
              </a:spcBef>
              <a:spcAft>
                <a:spcPts val="600"/>
              </a:spcAft>
              <a:buFont typeface="Arial" panose="020B0604020202020204" pitchFamily="34" charset="0"/>
              <a:buChar char="•"/>
            </a:pPr>
            <a:r>
              <a:rPr lang="en-US" sz="1800" dirty="0"/>
              <a:t>(Developer) React components are designed with strong isolation in mind: You should be able to drop a component anywhere in your application, trusting that as long as the props are the same, it will look and behave the same way. Text properties that could inherit from outside of the props would break this isolation.</a:t>
            </a:r>
          </a:p>
          <a:p>
            <a:pPr marL="285750" indent="-285750" fontAlgn="base">
              <a:spcBef>
                <a:spcPts val="600"/>
              </a:spcBef>
              <a:spcAft>
                <a:spcPts val="600"/>
              </a:spcAft>
              <a:buFont typeface="Arial" panose="020B0604020202020204" pitchFamily="34" charset="0"/>
              <a:buChar char="•"/>
            </a:pPr>
            <a:r>
              <a:rPr lang="en-US" sz="1800" dirty="0"/>
              <a:t>(Implementor) The implementation of React Native is also simplified. We do not need to have a </a:t>
            </a:r>
            <a:r>
              <a:rPr lang="en-US" sz="1800" dirty="0" err="1"/>
              <a:t>fontFamily</a:t>
            </a:r>
            <a:r>
              <a:rPr lang="en-US" sz="1800" dirty="0"/>
              <a:t> field on every single element, and we do not need to potentially traverse the tree up to the root every time we display a text node. The style inheritance is only encoded inside of the native Text component and doesn't leak to other components or the system itself.</a:t>
            </a:r>
          </a:p>
        </p:txBody>
      </p:sp>
    </p:spTree>
    <p:extLst>
      <p:ext uri="{BB962C8B-B14F-4D97-AF65-F5344CB8AC3E}">
        <p14:creationId xmlns:p14="http://schemas.microsoft.com/office/powerpoint/2010/main" val="9223646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Image</a:t>
            </a:r>
          </a:p>
        </p:txBody>
      </p:sp>
      <p:sp>
        <p:nvSpPr>
          <p:cNvPr id="5" name="TextBox 4">
            <a:extLst>
              <a:ext uri="{FF2B5EF4-FFF2-40B4-BE49-F238E27FC236}">
                <a16:creationId xmlns:a16="http://schemas.microsoft.com/office/drawing/2014/main" id="{2E6F54FF-F45A-574E-95DB-BE4BB29A602B}"/>
              </a:ext>
            </a:extLst>
          </p:cNvPr>
          <p:cNvSpPr txBox="1"/>
          <p:nvPr/>
        </p:nvSpPr>
        <p:spPr>
          <a:xfrm>
            <a:off x="759416" y="1977055"/>
            <a:ext cx="11081288" cy="2010807"/>
          </a:xfrm>
          <a:prstGeom prst="rect">
            <a:avLst/>
          </a:prstGeom>
          <a:noFill/>
        </p:spPr>
        <p:txBody>
          <a:bodyPr wrap="square" rtlCol="0">
            <a:spAutoFit/>
          </a:bodyPr>
          <a:lstStyle/>
          <a:p>
            <a:pPr fontAlgn="base">
              <a:spcBef>
                <a:spcPts val="800"/>
              </a:spcBef>
              <a:spcAft>
                <a:spcPts val="800"/>
              </a:spcAft>
            </a:pPr>
            <a:r>
              <a:rPr lang="en-US" sz="2000" dirty="0"/>
              <a:t>A React component for displaying different types of images, including network images, static resources, temporary local images, and images from local disk, such as the camera roll.</a:t>
            </a:r>
          </a:p>
          <a:p>
            <a:pPr fontAlgn="base">
              <a:spcBef>
                <a:spcPts val="800"/>
              </a:spcBef>
              <a:spcAft>
                <a:spcPts val="800"/>
              </a:spcAft>
            </a:pPr>
            <a:r>
              <a:rPr lang="en-US" sz="2000" dirty="0"/>
              <a:t>This example shows fetching and displaying an image from local storage as well as one from network and even from data provided in the </a:t>
            </a:r>
            <a:r>
              <a:rPr lang="en-US" sz="2000" dirty="0">
                <a:highlight>
                  <a:srgbClr val="C0C0C0"/>
                </a:highlight>
              </a:rPr>
              <a:t>'data:'</a:t>
            </a:r>
            <a:r>
              <a:rPr lang="en-US" sz="2000" dirty="0"/>
              <a:t> </a:t>
            </a:r>
            <a:r>
              <a:rPr lang="en-US" sz="2000" dirty="0" err="1"/>
              <a:t>uri</a:t>
            </a:r>
            <a:r>
              <a:rPr lang="en-US" sz="2000" dirty="0"/>
              <a:t> scheme.</a:t>
            </a:r>
          </a:p>
          <a:p>
            <a:pPr fontAlgn="base">
              <a:spcBef>
                <a:spcPts val="800"/>
              </a:spcBef>
              <a:spcAft>
                <a:spcPts val="800"/>
              </a:spcAft>
            </a:pPr>
            <a:r>
              <a:rPr lang="en-US" sz="1800" dirty="0"/>
              <a:t>Note that for network and data images, you will need to manually specify the dimensions of your image!</a:t>
            </a:r>
          </a:p>
        </p:txBody>
      </p:sp>
    </p:spTree>
    <p:extLst>
      <p:ext uri="{BB962C8B-B14F-4D97-AF65-F5344CB8AC3E}">
        <p14:creationId xmlns:p14="http://schemas.microsoft.com/office/powerpoint/2010/main" val="139499672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BEAAD1CD-1F11-8E45-9B04-7AFCE71B9E6C}"/>
              </a:ext>
            </a:extLst>
          </p:cNvPr>
          <p:cNvSpPr>
            <a:spLocks noGrp="1"/>
          </p:cNvSpPr>
          <p:nvPr>
            <p:ph type="title"/>
          </p:nvPr>
        </p:nvSpPr>
        <p:spPr/>
        <p:txBody>
          <a:bodyPr/>
          <a:lstStyle/>
          <a:p>
            <a:r>
              <a:rPr lang="en-VN" dirty="0"/>
              <a:t>Components &amp; APIs</a:t>
            </a:r>
          </a:p>
        </p:txBody>
      </p:sp>
      <p:sp>
        <p:nvSpPr>
          <p:cNvPr id="6" name="Text Placeholder 5">
            <a:extLst>
              <a:ext uri="{FF2B5EF4-FFF2-40B4-BE49-F238E27FC236}">
                <a16:creationId xmlns:a16="http://schemas.microsoft.com/office/drawing/2014/main" id="{BCCB292C-B581-364E-964F-F7895DB377A7}"/>
              </a:ext>
            </a:extLst>
          </p:cNvPr>
          <p:cNvSpPr>
            <a:spLocks noGrp="1"/>
          </p:cNvSpPr>
          <p:nvPr>
            <p:ph type="body" idx="1"/>
          </p:nvPr>
        </p:nvSpPr>
        <p:spPr/>
        <p:txBody>
          <a:bodyPr/>
          <a:lstStyle/>
          <a:p>
            <a:r>
              <a:rPr lang="en-VN" dirty="0">
                <a:solidFill>
                  <a:schemeClr val="accent2">
                    <a:lumMod val="60000"/>
                    <a:lumOff val="40000"/>
                  </a:schemeClr>
                </a:solidFill>
              </a:rPr>
              <a:t>Basic Components</a:t>
            </a:r>
          </a:p>
          <a:p>
            <a:r>
              <a:rPr lang="en-VN" dirty="0"/>
              <a:t>User Interface</a:t>
            </a:r>
          </a:p>
          <a:p>
            <a:r>
              <a:rPr lang="en-VN" dirty="0"/>
              <a:t>List Views</a:t>
            </a:r>
          </a:p>
          <a:p>
            <a:r>
              <a:rPr lang="en-VN" dirty="0"/>
              <a:t>iOS Components and APIs</a:t>
            </a:r>
          </a:p>
          <a:p>
            <a:r>
              <a:rPr lang="en-VN" dirty="0"/>
              <a:t>Android Components and APIs</a:t>
            </a:r>
          </a:p>
          <a:p>
            <a:r>
              <a:rPr lang="en-VN" dirty="0"/>
              <a:t>Others</a:t>
            </a:r>
          </a:p>
        </p:txBody>
      </p:sp>
      <p:sp>
        <p:nvSpPr>
          <p:cNvPr id="4" name="Slide Number Placeholder 3">
            <a:extLst>
              <a:ext uri="{FF2B5EF4-FFF2-40B4-BE49-F238E27FC236}">
                <a16:creationId xmlns:a16="http://schemas.microsoft.com/office/drawing/2014/main" id="{9DA731F1-9B9C-334C-97F4-9E20673CE502}"/>
              </a:ext>
            </a:extLst>
          </p:cNvPr>
          <p:cNvSpPr>
            <a:spLocks noGrp="1"/>
          </p:cNvSpPr>
          <p:nvPr>
            <p:ph type="sldNum" idx="12"/>
          </p:nvPr>
        </p:nvSpPr>
        <p:spPr/>
        <p:txBody>
          <a:bodyPr/>
          <a:lstStyle/>
          <a:p>
            <a:fld id="{00000000-1234-1234-1234-123412341234}" type="slidenum">
              <a:rPr lang="en-US" altLang="ja-JP" smtClean="0"/>
              <a:pPr/>
              <a:t>2</a:t>
            </a:fld>
            <a:endParaRPr lang="ja-JP" altLang="en-US"/>
          </a:p>
        </p:txBody>
      </p:sp>
      <p:pic>
        <p:nvPicPr>
          <p:cNvPr id="8" name="Picture 7">
            <a:extLst>
              <a:ext uri="{FF2B5EF4-FFF2-40B4-BE49-F238E27FC236}">
                <a16:creationId xmlns:a16="http://schemas.microsoft.com/office/drawing/2014/main" id="{82967606-359D-764A-943D-2CF567A5C8F3}"/>
              </a:ext>
            </a:extLst>
          </p:cNvPr>
          <p:cNvPicPr>
            <a:picLocks noChangeAspect="1"/>
          </p:cNvPicPr>
          <p:nvPr/>
        </p:nvPicPr>
        <p:blipFill>
          <a:blip r:embed="rId2"/>
          <a:stretch>
            <a:fillRect/>
          </a:stretch>
        </p:blipFill>
        <p:spPr>
          <a:xfrm>
            <a:off x="6108596" y="1624012"/>
            <a:ext cx="4678223" cy="4412792"/>
          </a:xfrm>
          <a:prstGeom prst="rect">
            <a:avLst/>
          </a:prstGeom>
        </p:spPr>
      </p:pic>
    </p:spTree>
    <p:extLst>
      <p:ext uri="{BB962C8B-B14F-4D97-AF65-F5344CB8AC3E}">
        <p14:creationId xmlns:p14="http://schemas.microsoft.com/office/powerpoint/2010/main" val="418699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8F0A7104-E072-5543-B263-444F7C727216}"/>
              </a:ext>
            </a:extLst>
          </p:cNvPr>
          <p:cNvSpPr/>
          <p:nvPr/>
        </p:nvSpPr>
        <p:spPr>
          <a:xfrm>
            <a:off x="480448" y="430599"/>
            <a:ext cx="10554346" cy="6097182"/>
          </a:xfrm>
          <a:prstGeom prst="rect">
            <a:avLst/>
          </a:prstGeom>
          <a:solidFill>
            <a:schemeClr val="bg1">
              <a:lumMod val="95000"/>
            </a:schemeClr>
          </a:solidFill>
        </p:spPr>
        <p:txBody>
          <a:bodyPr wrap="square">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DisplayAnImage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source={require(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'@expo/snack-static/react-native-logo.png'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source={{uri: </a:t>
            </a:r>
            <a:r>
              <a:rPr lang="en-VN" sz="1800" dirty="0">
                <a:solidFill>
                  <a:srgbClr val="86B300"/>
                </a:solidFill>
                <a:latin typeface="var(--font-monospace)"/>
                <a:ea typeface="Times New Roman" panose="02020603050405020304" pitchFamily="18" charset="0"/>
                <a:cs typeface="Times New Roman" panose="02020603050405020304" pitchFamily="18" charset="0"/>
              </a:rPr>
              <a:t>'https://reactnative.dev/img/tiny_logo.png'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style={{width: </a:t>
            </a:r>
            <a:r>
              <a:rPr lang="en-VN" sz="1800" dirty="0">
                <a:solidFill>
                  <a:srgbClr val="F08C36"/>
                </a:solidFill>
                <a:latin typeface="var(--font-monospace)"/>
                <a:ea typeface="Times New Roman" panose="02020603050405020304" pitchFamily="18" charset="0"/>
                <a:cs typeface="Times New Roman" panose="02020603050405020304" pitchFamily="18" charset="0"/>
              </a:rPr>
              <a:t>66</a:t>
            </a: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58</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source={{uri: </a:t>
            </a:r>
            <a:r>
              <a:rPr lang="en-VN" sz="1800" dirty="0">
                <a:solidFill>
                  <a:srgbClr val="86B300"/>
                </a:solidFill>
                <a:latin typeface="var(--font-monospace)"/>
                <a:ea typeface="Times New Roman" panose="02020603050405020304" pitchFamily="18" charset="0"/>
                <a:cs typeface="Times New Roman" panose="02020603050405020304" pitchFamily="18" charset="0"/>
              </a:rPr>
              <a:t>'data:image/png;base64,iVBORw0KGgoAAAANSUhEUgAAADMAAAAzCAYAAAA6oTAqAAAAEXRFWHRTb2Z0d2FyZQBwbmdjcnVzaEB1SfMAAABQSURBVGje7dSxCQBACARB+2/ab8BEeQNhFi6WSYzYLYudDQYGBgYGBgYGBgYGBgYGBgZmcvDqYGBgmhivGQYGBgYGBgYGBgYGBgYGBgbmQw+P/eMrC5UTVAAAAABJRU5ErkJggg=='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2" name="Slide Number Placeholder 1">
            <a:extLst>
              <a:ext uri="{FF2B5EF4-FFF2-40B4-BE49-F238E27FC236}">
                <a16:creationId xmlns:a16="http://schemas.microsoft.com/office/drawing/2014/main" id="{B71B4A71-8CE0-D34D-9401-639953D6DF8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Tree>
    <p:extLst>
      <p:ext uri="{BB962C8B-B14F-4D97-AF65-F5344CB8AC3E}">
        <p14:creationId xmlns:p14="http://schemas.microsoft.com/office/powerpoint/2010/main" val="35141236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AD75CBE-547C-3942-BBE1-3B2FC7B53F4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pic>
        <p:nvPicPr>
          <p:cNvPr id="3" name="Picture 2">
            <a:extLst>
              <a:ext uri="{FF2B5EF4-FFF2-40B4-BE49-F238E27FC236}">
                <a16:creationId xmlns:a16="http://schemas.microsoft.com/office/drawing/2014/main" id="{714A0283-6D61-1B4B-BCF7-8CE3B57D1F51}"/>
              </a:ext>
            </a:extLst>
          </p:cNvPr>
          <p:cNvPicPr>
            <a:picLocks noChangeAspect="1"/>
          </p:cNvPicPr>
          <p:nvPr/>
        </p:nvPicPr>
        <p:blipFill>
          <a:blip r:embed="rId2"/>
          <a:stretch>
            <a:fillRect/>
          </a:stretch>
        </p:blipFill>
        <p:spPr>
          <a:xfrm>
            <a:off x="3721423" y="609600"/>
            <a:ext cx="3416300" cy="5638800"/>
          </a:xfrm>
          <a:prstGeom prst="rect">
            <a:avLst/>
          </a:prstGeom>
          <a:ln>
            <a:solidFill>
              <a:schemeClr val="accent1"/>
            </a:solidFill>
          </a:ln>
        </p:spPr>
      </p:pic>
    </p:spTree>
    <p:extLst>
      <p:ext uri="{BB962C8B-B14F-4D97-AF65-F5344CB8AC3E}">
        <p14:creationId xmlns:p14="http://schemas.microsoft.com/office/powerpoint/2010/main" val="70752762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778BDA9-6CFA-C54E-87A8-2ED708060C3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TextBox 2">
            <a:extLst>
              <a:ext uri="{FF2B5EF4-FFF2-40B4-BE49-F238E27FC236}">
                <a16:creationId xmlns:a16="http://schemas.microsoft.com/office/drawing/2014/main" id="{6B4F7B65-A434-134F-BB5F-2E4F9EA5D294}"/>
              </a:ext>
            </a:extLst>
          </p:cNvPr>
          <p:cNvSpPr txBox="1"/>
          <p:nvPr/>
        </p:nvSpPr>
        <p:spPr>
          <a:xfrm>
            <a:off x="433952" y="464953"/>
            <a:ext cx="4463512" cy="400110"/>
          </a:xfrm>
          <a:prstGeom prst="rect">
            <a:avLst/>
          </a:prstGeom>
          <a:noFill/>
        </p:spPr>
        <p:txBody>
          <a:bodyPr wrap="square" rtlCol="0">
            <a:spAutoFit/>
          </a:bodyPr>
          <a:lstStyle/>
          <a:p>
            <a:r>
              <a:rPr lang="en-US" sz="2000" dirty="0"/>
              <a:t>You can also add </a:t>
            </a:r>
            <a:r>
              <a:rPr lang="en-US" sz="2000" dirty="0">
                <a:highlight>
                  <a:srgbClr val="C0C0C0"/>
                </a:highlight>
              </a:rPr>
              <a:t>style</a:t>
            </a:r>
            <a:r>
              <a:rPr lang="en-US" sz="2000" dirty="0"/>
              <a:t> to an image:</a:t>
            </a:r>
            <a:endParaRPr lang="en-VN" sz="2000" dirty="0"/>
          </a:p>
        </p:txBody>
      </p:sp>
      <p:sp>
        <p:nvSpPr>
          <p:cNvPr id="4" name="Rectangle 3">
            <a:extLst>
              <a:ext uri="{FF2B5EF4-FFF2-40B4-BE49-F238E27FC236}">
                <a16:creationId xmlns:a16="http://schemas.microsoft.com/office/drawing/2014/main" id="{9B6C08A5-ECE9-6F47-9EEC-A32EA3D1257D}"/>
              </a:ext>
            </a:extLst>
          </p:cNvPr>
          <p:cNvSpPr/>
          <p:nvPr/>
        </p:nvSpPr>
        <p:spPr>
          <a:xfrm>
            <a:off x="838200" y="856921"/>
            <a:ext cx="6096000" cy="5864554"/>
          </a:xfrm>
          <a:prstGeom prst="rect">
            <a:avLst/>
          </a:prstGeom>
          <a:solidFill>
            <a:schemeClr val="bg1">
              <a:lumMod val="95000"/>
            </a:schemeClr>
          </a:solidFill>
        </p:spPr>
        <p:txBody>
          <a:bodyPr>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stretch: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width: </a:t>
            </a:r>
            <a:r>
              <a:rPr lang="en-VN" sz="1800" dirty="0">
                <a:solidFill>
                  <a:srgbClr val="F08C36"/>
                </a:solidFill>
                <a:latin typeface="var(--font-monospace)"/>
                <a:ea typeface="Times New Roman" panose="02020603050405020304" pitchFamily="18" charset="0"/>
                <a:cs typeface="Times New Roman" panose="02020603050405020304" pitchFamily="18" charset="0"/>
              </a:rPr>
              <a:t>50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200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resizeMode: </a:t>
            </a:r>
            <a:r>
              <a:rPr lang="en-VN" sz="1800" dirty="0">
                <a:solidFill>
                  <a:srgbClr val="86B300"/>
                </a:solidFill>
                <a:latin typeface="var(--font-monospace)"/>
                <a:ea typeface="Times New Roman" panose="02020603050405020304" pitchFamily="18" charset="0"/>
                <a:cs typeface="Times New Roman" panose="02020603050405020304" pitchFamily="18" charset="0"/>
              </a:rPr>
              <a:t>'stretch'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DisplayAnImageWithStyle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Image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style={styles.stretch}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source={require(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'@expo/snack-static/react-native-logo.png'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5" name="Picture 4">
            <a:extLst>
              <a:ext uri="{FF2B5EF4-FFF2-40B4-BE49-F238E27FC236}">
                <a16:creationId xmlns:a16="http://schemas.microsoft.com/office/drawing/2014/main" id="{D2328669-CF36-1D4B-A267-06DCBE25E8F9}"/>
              </a:ext>
            </a:extLst>
          </p:cNvPr>
          <p:cNvPicPr>
            <a:picLocks noChangeAspect="1"/>
          </p:cNvPicPr>
          <p:nvPr/>
        </p:nvPicPr>
        <p:blipFill>
          <a:blip r:embed="rId3"/>
          <a:stretch>
            <a:fillRect/>
          </a:stretch>
        </p:blipFill>
        <p:spPr>
          <a:xfrm>
            <a:off x="7338448" y="1076996"/>
            <a:ext cx="3084914" cy="5424403"/>
          </a:xfrm>
          <a:prstGeom prst="rect">
            <a:avLst/>
          </a:prstGeom>
          <a:ln>
            <a:solidFill>
              <a:schemeClr val="accent1"/>
            </a:solidFill>
          </a:ln>
        </p:spPr>
      </p:pic>
    </p:spTree>
    <p:extLst>
      <p:ext uri="{BB962C8B-B14F-4D97-AF65-F5344CB8AC3E}">
        <p14:creationId xmlns:p14="http://schemas.microsoft.com/office/powerpoint/2010/main" val="28094256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4CAC25B-1600-A942-BDB1-F549250E804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TextBox 2">
            <a:extLst>
              <a:ext uri="{FF2B5EF4-FFF2-40B4-BE49-F238E27FC236}">
                <a16:creationId xmlns:a16="http://schemas.microsoft.com/office/drawing/2014/main" id="{58C52599-5636-0A4E-AC1C-44680DED8D62}"/>
              </a:ext>
            </a:extLst>
          </p:cNvPr>
          <p:cNvSpPr txBox="1"/>
          <p:nvPr/>
        </p:nvSpPr>
        <p:spPr>
          <a:xfrm>
            <a:off x="557939" y="790414"/>
            <a:ext cx="5098942" cy="369332"/>
          </a:xfrm>
          <a:prstGeom prst="rect">
            <a:avLst/>
          </a:prstGeom>
          <a:noFill/>
        </p:spPr>
        <p:txBody>
          <a:bodyPr wrap="square" rtlCol="0">
            <a:spAutoFit/>
          </a:bodyPr>
          <a:lstStyle/>
          <a:p>
            <a:r>
              <a:rPr lang="en-US" sz="1800" b="1" u="sng" dirty="0"/>
              <a:t>GIF and </a:t>
            </a:r>
            <a:r>
              <a:rPr lang="en-US" sz="1800" b="1" u="sng" dirty="0" err="1"/>
              <a:t>WebP</a:t>
            </a:r>
            <a:r>
              <a:rPr lang="en-US" sz="1800" b="1" u="sng" dirty="0"/>
              <a:t> support on Android</a:t>
            </a:r>
          </a:p>
        </p:txBody>
      </p:sp>
      <p:sp>
        <p:nvSpPr>
          <p:cNvPr id="4" name="TextBox 3">
            <a:extLst>
              <a:ext uri="{FF2B5EF4-FFF2-40B4-BE49-F238E27FC236}">
                <a16:creationId xmlns:a16="http://schemas.microsoft.com/office/drawing/2014/main" id="{5509D997-AF14-BB4A-94DA-7C07F82E0A9E}"/>
              </a:ext>
            </a:extLst>
          </p:cNvPr>
          <p:cNvSpPr txBox="1"/>
          <p:nvPr/>
        </p:nvSpPr>
        <p:spPr>
          <a:xfrm>
            <a:off x="774915" y="1270862"/>
            <a:ext cx="10578885" cy="1631216"/>
          </a:xfrm>
          <a:prstGeom prst="rect">
            <a:avLst/>
          </a:prstGeom>
          <a:noFill/>
        </p:spPr>
        <p:txBody>
          <a:bodyPr wrap="square" rtlCol="0">
            <a:spAutoFit/>
          </a:bodyPr>
          <a:lstStyle/>
          <a:p>
            <a:pPr fontAlgn="base"/>
            <a:r>
              <a:rPr lang="en-US" sz="2000" dirty="0"/>
              <a:t>When building your own native code, GIF and </a:t>
            </a:r>
            <a:r>
              <a:rPr lang="en-US" sz="2000" dirty="0" err="1"/>
              <a:t>WebP</a:t>
            </a:r>
            <a:r>
              <a:rPr lang="en-US" sz="2000" dirty="0"/>
              <a:t> are not supported by default on Android.</a:t>
            </a:r>
          </a:p>
          <a:p>
            <a:pPr fontAlgn="base"/>
            <a:r>
              <a:rPr lang="en-US" sz="2000" dirty="0"/>
              <a:t>You will need to add some optional modules in </a:t>
            </a:r>
            <a:r>
              <a:rPr lang="en-US" sz="2000" dirty="0">
                <a:highlight>
                  <a:srgbClr val="C0C0C0"/>
                </a:highlight>
              </a:rPr>
              <a:t>android/app/</a:t>
            </a:r>
            <a:r>
              <a:rPr lang="en-US" sz="2000" dirty="0" err="1">
                <a:highlight>
                  <a:srgbClr val="C0C0C0"/>
                </a:highlight>
              </a:rPr>
              <a:t>build.gradle</a:t>
            </a:r>
            <a:r>
              <a:rPr lang="en-US" sz="2000" dirty="0"/>
              <a:t>, depending on the needs of your app</a:t>
            </a:r>
          </a:p>
          <a:p>
            <a:endParaRPr lang="en-VN" sz="2000" dirty="0"/>
          </a:p>
        </p:txBody>
      </p:sp>
      <p:sp>
        <p:nvSpPr>
          <p:cNvPr id="5" name="Rectangle 4">
            <a:extLst>
              <a:ext uri="{FF2B5EF4-FFF2-40B4-BE49-F238E27FC236}">
                <a16:creationId xmlns:a16="http://schemas.microsoft.com/office/drawing/2014/main" id="{486A4F12-54F7-0948-B0B3-C34A650071DA}"/>
              </a:ext>
            </a:extLst>
          </p:cNvPr>
          <p:cNvSpPr/>
          <p:nvPr/>
        </p:nvSpPr>
        <p:spPr>
          <a:xfrm>
            <a:off x="2518475" y="2653189"/>
            <a:ext cx="6276812" cy="3990836"/>
          </a:xfrm>
          <a:prstGeom prst="rect">
            <a:avLst/>
          </a:prstGeom>
          <a:solidFill>
            <a:schemeClr val="bg1">
              <a:lumMod val="95000"/>
            </a:schemeClr>
          </a:solidFill>
        </p:spPr>
        <p:txBody>
          <a:bodyPr wrap="square">
            <a:spAutoFit/>
          </a:bodyPr>
          <a:lstStyle/>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dependencies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If your app supports Android versions before Ice Cream Sandwich (API level 14)</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'com.facebook.fresco:animated-base-support:1.3.0'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For animated GIF support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'com.facebook.fresco:animated-gif:2.0.0'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For WebP support, including animated WebP</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'com.facebook.fresco:animated-webp:2.1.0'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'com.facebook.fresco:webpsupport:2.0.0'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For WebP support, without animations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implementation </a:t>
            </a:r>
            <a:r>
              <a:rPr lang="en-VN" sz="1800" dirty="0">
                <a:solidFill>
                  <a:srgbClr val="86B300"/>
                </a:solidFill>
                <a:latin typeface="var(--font-monospace)"/>
                <a:ea typeface="Times New Roman" panose="02020603050405020304" pitchFamily="18" charset="0"/>
                <a:cs typeface="Times New Roman" panose="02020603050405020304" pitchFamily="18" charset="0"/>
              </a:rPr>
              <a:t>'com.facebook.fresco:webpsupport:2.0.0'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1804000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TextInput</a:t>
            </a:r>
          </a:p>
        </p:txBody>
      </p:sp>
      <p:sp>
        <p:nvSpPr>
          <p:cNvPr id="5" name="TextBox 4">
            <a:extLst>
              <a:ext uri="{FF2B5EF4-FFF2-40B4-BE49-F238E27FC236}">
                <a16:creationId xmlns:a16="http://schemas.microsoft.com/office/drawing/2014/main" id="{2E6F54FF-F45A-574E-95DB-BE4BB29A602B}"/>
              </a:ext>
            </a:extLst>
          </p:cNvPr>
          <p:cNvSpPr txBox="1"/>
          <p:nvPr/>
        </p:nvSpPr>
        <p:spPr>
          <a:xfrm>
            <a:off x="759416" y="1977055"/>
            <a:ext cx="10802320" cy="2708434"/>
          </a:xfrm>
          <a:prstGeom prst="rect">
            <a:avLst/>
          </a:prstGeom>
          <a:noFill/>
        </p:spPr>
        <p:txBody>
          <a:bodyPr wrap="square" rtlCol="0">
            <a:spAutoFit/>
          </a:bodyPr>
          <a:lstStyle/>
          <a:p>
            <a:pPr fontAlgn="base">
              <a:spcBef>
                <a:spcPts val="600"/>
              </a:spcBef>
              <a:spcAft>
                <a:spcPts val="600"/>
              </a:spcAft>
            </a:pPr>
            <a:r>
              <a:rPr lang="en-US" sz="2000" dirty="0"/>
              <a:t>A foundational component for inputting text into the app via a keyboard. </a:t>
            </a:r>
          </a:p>
          <a:p>
            <a:pPr marL="342900" indent="-342900" fontAlgn="base">
              <a:spcBef>
                <a:spcPts val="600"/>
              </a:spcBef>
              <a:spcAft>
                <a:spcPts val="600"/>
              </a:spcAft>
              <a:buFont typeface="Arial" panose="020B0604020202020204" pitchFamily="34" charset="0"/>
              <a:buChar char="•"/>
            </a:pPr>
            <a:r>
              <a:rPr lang="en-US" sz="2000" dirty="0"/>
              <a:t>Props provide configurability for several features, such as auto-correction, auto-capitalization, placeholder text, and different keyboard types, such as a numeric keypad.</a:t>
            </a:r>
          </a:p>
          <a:p>
            <a:pPr marL="342900" indent="-342900" fontAlgn="base">
              <a:spcBef>
                <a:spcPts val="600"/>
              </a:spcBef>
              <a:spcAft>
                <a:spcPts val="600"/>
              </a:spcAft>
              <a:buFont typeface="Arial" panose="020B0604020202020204" pitchFamily="34" charset="0"/>
              <a:buChar char="•"/>
            </a:pPr>
            <a:r>
              <a:rPr lang="en-US" sz="2000" dirty="0"/>
              <a:t>The most basic use case is to plop down a </a:t>
            </a:r>
            <a:r>
              <a:rPr lang="en-US" sz="2000" dirty="0">
                <a:highlight>
                  <a:srgbClr val="C0C0C0"/>
                </a:highlight>
              </a:rPr>
              <a:t>TextInput</a:t>
            </a:r>
            <a:r>
              <a:rPr lang="en-US" sz="2000" dirty="0"/>
              <a:t> and subscribe to the </a:t>
            </a:r>
            <a:r>
              <a:rPr lang="en-US" sz="2000" dirty="0" err="1">
                <a:highlight>
                  <a:srgbClr val="C0C0C0"/>
                </a:highlight>
              </a:rPr>
              <a:t>onChangeText</a:t>
            </a:r>
            <a:r>
              <a:rPr lang="en-US" sz="2000" dirty="0"/>
              <a:t> events to read the user input. </a:t>
            </a:r>
          </a:p>
          <a:p>
            <a:pPr marL="342900" indent="-342900" fontAlgn="base">
              <a:spcBef>
                <a:spcPts val="600"/>
              </a:spcBef>
              <a:spcAft>
                <a:spcPts val="600"/>
              </a:spcAft>
              <a:buFont typeface="Arial" panose="020B0604020202020204" pitchFamily="34" charset="0"/>
              <a:buChar char="•"/>
            </a:pPr>
            <a:r>
              <a:rPr lang="en-US" sz="2000" dirty="0"/>
              <a:t>There are also other events, such as </a:t>
            </a:r>
            <a:r>
              <a:rPr lang="en-US" sz="2000" dirty="0" err="1">
                <a:highlight>
                  <a:srgbClr val="C0C0C0"/>
                </a:highlight>
              </a:rPr>
              <a:t>onSubmitEditing</a:t>
            </a:r>
            <a:r>
              <a:rPr lang="en-US" sz="2000" dirty="0"/>
              <a:t> and </a:t>
            </a:r>
            <a:r>
              <a:rPr lang="en-US" sz="2000" dirty="0" err="1">
                <a:highlight>
                  <a:srgbClr val="C0C0C0"/>
                </a:highlight>
              </a:rPr>
              <a:t>onFocus</a:t>
            </a:r>
            <a:r>
              <a:rPr lang="en-US" sz="2000" dirty="0"/>
              <a:t> that can be subscribed to. </a:t>
            </a:r>
          </a:p>
        </p:txBody>
      </p:sp>
    </p:spTree>
    <p:extLst>
      <p:ext uri="{BB962C8B-B14F-4D97-AF65-F5344CB8AC3E}">
        <p14:creationId xmlns:p14="http://schemas.microsoft.com/office/powerpoint/2010/main" val="147009022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0FE5B1C-DDE4-744E-9B1F-043949619BA1}"/>
              </a:ext>
            </a:extLst>
          </p:cNvPr>
          <p:cNvPicPr>
            <a:picLocks noChangeAspect="1"/>
          </p:cNvPicPr>
          <p:nvPr/>
        </p:nvPicPr>
        <p:blipFill>
          <a:blip r:embed="rId2"/>
          <a:stretch>
            <a:fillRect/>
          </a:stretch>
        </p:blipFill>
        <p:spPr>
          <a:xfrm>
            <a:off x="7135851" y="898902"/>
            <a:ext cx="3202379" cy="5640010"/>
          </a:xfrm>
          <a:prstGeom prst="rect">
            <a:avLst/>
          </a:prstGeom>
          <a:ln>
            <a:solidFill>
              <a:schemeClr val="accent1"/>
            </a:solidFill>
          </a:ln>
        </p:spPr>
      </p:pic>
      <p:sp>
        <p:nvSpPr>
          <p:cNvPr id="2" name="Slide Number Placeholder 1">
            <a:extLst>
              <a:ext uri="{FF2B5EF4-FFF2-40B4-BE49-F238E27FC236}">
                <a16:creationId xmlns:a16="http://schemas.microsoft.com/office/drawing/2014/main" id="{021A7D2C-08C9-0842-B84A-858EF4275E1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TextBox 2">
            <a:extLst>
              <a:ext uri="{FF2B5EF4-FFF2-40B4-BE49-F238E27FC236}">
                <a16:creationId xmlns:a16="http://schemas.microsoft.com/office/drawing/2014/main" id="{E6BD89F0-E106-144D-8F8A-398471C61109}"/>
              </a:ext>
            </a:extLst>
          </p:cNvPr>
          <p:cNvSpPr txBox="1"/>
          <p:nvPr/>
        </p:nvSpPr>
        <p:spPr>
          <a:xfrm>
            <a:off x="759417" y="898902"/>
            <a:ext cx="3750590" cy="400110"/>
          </a:xfrm>
          <a:prstGeom prst="rect">
            <a:avLst/>
          </a:prstGeom>
          <a:noFill/>
        </p:spPr>
        <p:txBody>
          <a:bodyPr wrap="square" rtlCol="0">
            <a:spAutoFit/>
          </a:bodyPr>
          <a:lstStyle/>
          <a:p>
            <a:r>
              <a:rPr lang="en-US" sz="2000" dirty="0"/>
              <a:t>A minimal example:</a:t>
            </a:r>
            <a:endParaRPr lang="en-VN" sz="2000" dirty="0"/>
          </a:p>
        </p:txBody>
      </p:sp>
      <p:sp>
        <p:nvSpPr>
          <p:cNvPr id="4" name="Rectangle 3">
            <a:extLst>
              <a:ext uri="{FF2B5EF4-FFF2-40B4-BE49-F238E27FC236}">
                <a16:creationId xmlns:a16="http://schemas.microsoft.com/office/drawing/2014/main" id="{DAB99457-E8B2-304A-A009-E39736848A5C}"/>
              </a:ext>
            </a:extLst>
          </p:cNvPr>
          <p:cNvSpPr/>
          <p:nvPr/>
        </p:nvSpPr>
        <p:spPr>
          <a:xfrm>
            <a:off x="533401" y="1472962"/>
            <a:ext cx="6096000" cy="4883388"/>
          </a:xfrm>
          <a:prstGeom prst="rect">
            <a:avLst/>
          </a:prstGeom>
          <a:solidFill>
            <a:schemeClr val="bg1">
              <a:lumMod val="95000"/>
            </a:schemeClr>
          </a:solidFill>
        </p:spPr>
        <p:txBody>
          <a:bodyPr>
            <a:spAutoFit/>
          </a:bodyPr>
          <a:lstStyle/>
          <a:p>
            <a:pPr>
              <a:lnSpc>
                <a:spcPts val="1350"/>
              </a:lnSpc>
              <a:spcBef>
                <a:spcPts val="600"/>
              </a:spcBef>
              <a:spcAft>
                <a:spcPts val="600"/>
              </a:spcAft>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TextInput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UselessTextInput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[value, onChangeText] =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.useState(</a:t>
            </a:r>
            <a:r>
              <a:rPr lang="en-VN" sz="1800" dirty="0">
                <a:solidFill>
                  <a:srgbClr val="86B300"/>
                </a:solidFill>
                <a:latin typeface="var(--font-monospace)"/>
                <a:ea typeface="Times New Roman" panose="02020603050405020304" pitchFamily="18" charset="0"/>
                <a:cs typeface="Times New Roman" panose="02020603050405020304" pitchFamily="18" charset="0"/>
              </a:rPr>
              <a:t>'Useless Placeholder'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TextInput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style={{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40</a:t>
            </a:r>
            <a:r>
              <a:rPr lang="en-VN" sz="1800" dirty="0">
                <a:solidFill>
                  <a:srgbClr val="5C6773"/>
                </a:solidFill>
                <a:latin typeface="var(--font-monospace)"/>
                <a:ea typeface="Times New Roman" panose="02020603050405020304" pitchFamily="18" charset="0"/>
                <a:cs typeface="Times New Roman" panose="02020603050405020304" pitchFamily="18" charset="0"/>
              </a:rPr>
              <a:t>, borderColor: </a:t>
            </a:r>
            <a:r>
              <a:rPr lang="en-VN" sz="1800" dirty="0">
                <a:solidFill>
                  <a:srgbClr val="86B300"/>
                </a:solidFill>
                <a:latin typeface="var(--font-monospace)"/>
                <a:ea typeface="Times New Roman" panose="02020603050405020304" pitchFamily="18" charset="0"/>
                <a:cs typeface="Times New Roman" panose="02020603050405020304" pitchFamily="18" charset="0"/>
              </a:rPr>
              <a:t>'gray'</a:t>
            </a:r>
            <a:r>
              <a:rPr lang="en-VN" sz="1800" dirty="0">
                <a:solidFill>
                  <a:srgbClr val="5C6773"/>
                </a:solidFill>
                <a:latin typeface="var(--font-monospace)"/>
                <a:ea typeface="Times New Roman" panose="02020603050405020304" pitchFamily="18" charset="0"/>
                <a:cs typeface="Times New Roman" panose="02020603050405020304" pitchFamily="18" charset="0"/>
              </a:rPr>
              <a:t>, borderWidth: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onChangeText={text =&gt; onChangeText(text)}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value={value}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18726144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33F49DB-502F-494D-9ADE-E77C89515E4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3" name="TextBox 2">
            <a:extLst>
              <a:ext uri="{FF2B5EF4-FFF2-40B4-BE49-F238E27FC236}">
                <a16:creationId xmlns:a16="http://schemas.microsoft.com/office/drawing/2014/main" id="{3C76DC15-A446-2D44-AD5C-F797CF9C29CD}"/>
              </a:ext>
            </a:extLst>
          </p:cNvPr>
          <p:cNvSpPr txBox="1"/>
          <p:nvPr/>
        </p:nvSpPr>
        <p:spPr>
          <a:xfrm>
            <a:off x="774915" y="951399"/>
            <a:ext cx="10972799" cy="2215991"/>
          </a:xfrm>
          <a:prstGeom prst="rect">
            <a:avLst/>
          </a:prstGeom>
          <a:noFill/>
        </p:spPr>
        <p:txBody>
          <a:bodyPr wrap="square" rtlCol="0">
            <a:spAutoFit/>
          </a:bodyPr>
          <a:lstStyle/>
          <a:p>
            <a:pPr fontAlgn="base">
              <a:spcBef>
                <a:spcPts val="600"/>
              </a:spcBef>
              <a:spcAft>
                <a:spcPts val="600"/>
              </a:spcAft>
            </a:pPr>
            <a:r>
              <a:rPr lang="en-US" sz="1800" dirty="0"/>
              <a:t>Two methods exposed via the native element are </a:t>
            </a:r>
            <a:r>
              <a:rPr lang="en-US" sz="1800" dirty="0">
                <a:highlight>
                  <a:srgbClr val="C0C0C0"/>
                </a:highlight>
              </a:rPr>
              <a:t>.focus()</a:t>
            </a:r>
            <a:r>
              <a:rPr lang="en-US" sz="1800" dirty="0"/>
              <a:t> and </a:t>
            </a:r>
            <a:r>
              <a:rPr lang="en-US" sz="1800" dirty="0">
                <a:highlight>
                  <a:srgbClr val="C0C0C0"/>
                </a:highlight>
              </a:rPr>
              <a:t>.blur()</a:t>
            </a:r>
            <a:r>
              <a:rPr lang="en-US" sz="1800" dirty="0"/>
              <a:t> that will focus or blur the </a:t>
            </a:r>
            <a:r>
              <a:rPr lang="en-US" sz="1800" dirty="0">
                <a:highlight>
                  <a:srgbClr val="C0C0C0"/>
                </a:highlight>
              </a:rPr>
              <a:t>TextInput</a:t>
            </a:r>
            <a:r>
              <a:rPr lang="en-US" sz="1800" dirty="0"/>
              <a:t> programmatically.</a:t>
            </a:r>
          </a:p>
          <a:p>
            <a:pPr fontAlgn="base">
              <a:spcBef>
                <a:spcPts val="600"/>
              </a:spcBef>
              <a:spcAft>
                <a:spcPts val="600"/>
              </a:spcAft>
            </a:pPr>
            <a:r>
              <a:rPr lang="en-US" sz="1800" dirty="0"/>
              <a:t>Note that some props are only available with </a:t>
            </a:r>
            <a:r>
              <a:rPr lang="en-US" sz="1800" dirty="0">
                <a:highlight>
                  <a:srgbClr val="C0C0C0"/>
                </a:highlight>
              </a:rPr>
              <a:t>multiline={true/false}</a:t>
            </a:r>
            <a:r>
              <a:rPr lang="en-US" sz="1800" dirty="0"/>
              <a:t>. </a:t>
            </a:r>
          </a:p>
          <a:p>
            <a:pPr marL="342900" indent="-342900" fontAlgn="base">
              <a:spcBef>
                <a:spcPts val="600"/>
              </a:spcBef>
              <a:spcAft>
                <a:spcPts val="600"/>
              </a:spcAft>
              <a:buFont typeface="Arial" panose="020B0604020202020204" pitchFamily="34" charset="0"/>
              <a:buChar char="•"/>
            </a:pPr>
            <a:r>
              <a:rPr lang="en-US" sz="1800" dirty="0"/>
              <a:t>Additionally, border styles that apply to only one side of the element (e.g., </a:t>
            </a:r>
            <a:r>
              <a:rPr lang="en-US" sz="1800" dirty="0" err="1">
                <a:highlight>
                  <a:srgbClr val="C0C0C0"/>
                </a:highlight>
              </a:rPr>
              <a:t>borderBottomColor</a:t>
            </a:r>
            <a:r>
              <a:rPr lang="en-US" sz="1800" dirty="0"/>
              <a:t>, </a:t>
            </a:r>
            <a:r>
              <a:rPr lang="en-US" sz="1800" dirty="0" err="1">
                <a:highlight>
                  <a:srgbClr val="C0C0C0"/>
                </a:highlight>
              </a:rPr>
              <a:t>borderLeftWidth</a:t>
            </a:r>
            <a:r>
              <a:rPr lang="en-US" sz="1800" dirty="0"/>
              <a:t>, etc.) will not be applied if </a:t>
            </a:r>
            <a:r>
              <a:rPr lang="en-US" sz="1800" dirty="0">
                <a:highlight>
                  <a:srgbClr val="C0C0C0"/>
                </a:highlight>
              </a:rPr>
              <a:t>multiline=fal</a:t>
            </a:r>
            <a:r>
              <a:rPr lang="en-US" sz="1800" dirty="0"/>
              <a:t>se.</a:t>
            </a:r>
          </a:p>
          <a:p>
            <a:pPr marL="342900" indent="-342900" fontAlgn="base">
              <a:spcBef>
                <a:spcPts val="600"/>
              </a:spcBef>
              <a:spcAft>
                <a:spcPts val="600"/>
              </a:spcAft>
              <a:buFont typeface="Arial" panose="020B0604020202020204" pitchFamily="34" charset="0"/>
              <a:buChar char="•"/>
            </a:pPr>
            <a:r>
              <a:rPr lang="en-US" sz="1800" dirty="0"/>
              <a:t>To achieve the same effect, you can wrap your </a:t>
            </a:r>
            <a:r>
              <a:rPr lang="en-US" sz="1800" dirty="0">
                <a:highlight>
                  <a:srgbClr val="C0C0C0"/>
                </a:highlight>
              </a:rPr>
              <a:t>TextInput</a:t>
            </a:r>
            <a:r>
              <a:rPr lang="en-US" sz="1800" dirty="0"/>
              <a:t> in a </a:t>
            </a:r>
            <a:r>
              <a:rPr lang="en-US" sz="1800" dirty="0">
                <a:highlight>
                  <a:srgbClr val="C0C0C0"/>
                </a:highlight>
              </a:rPr>
              <a:t>View</a:t>
            </a:r>
            <a:r>
              <a:rPr lang="en-US" sz="1800" dirty="0"/>
              <a:t>:</a:t>
            </a:r>
          </a:p>
        </p:txBody>
      </p:sp>
      <p:sp>
        <p:nvSpPr>
          <p:cNvPr id="4" name="Rectangle 3">
            <a:extLst>
              <a:ext uri="{FF2B5EF4-FFF2-40B4-BE49-F238E27FC236}">
                <a16:creationId xmlns:a16="http://schemas.microsoft.com/office/drawing/2014/main" id="{161EA586-8DC8-674C-9B06-5F35D103364F}"/>
              </a:ext>
            </a:extLst>
          </p:cNvPr>
          <p:cNvSpPr/>
          <p:nvPr/>
        </p:nvSpPr>
        <p:spPr>
          <a:xfrm>
            <a:off x="1839133" y="3279045"/>
            <a:ext cx="6096000" cy="3259867"/>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TextInput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UselessTextInput</a:t>
            </a:r>
            <a:r>
              <a:rPr lang="en-VN" sz="1800" dirty="0">
                <a:solidFill>
                  <a:srgbClr val="5C6773"/>
                </a:solidFill>
                <a:latin typeface="var(--font-monospace)"/>
                <a:ea typeface="Times New Roman" panose="02020603050405020304" pitchFamily="18" charset="0"/>
                <a:cs typeface="Times New Roman" panose="02020603050405020304" pitchFamily="18" charset="0"/>
              </a:rPr>
              <a:t>(props)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TextInput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{...props} </a:t>
            </a:r>
            <a:r>
              <a:rPr lang="en-VN" sz="1800" i="1" dirty="0">
                <a:solidFill>
                  <a:srgbClr val="ABB0B6"/>
                </a:solidFill>
                <a:latin typeface="var(--font-monospace)"/>
                <a:ea typeface="Times New Roman" panose="02020603050405020304" pitchFamily="18" charset="0"/>
                <a:cs typeface="Times New Roman" panose="02020603050405020304" pitchFamily="18" charset="0"/>
              </a:rPr>
              <a:t>// Inherit any props passed to it; e.g., multiline, numberOfLines below</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editable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maxLength={</a:t>
            </a:r>
            <a:r>
              <a:rPr lang="en-VN" sz="1800" dirty="0">
                <a:solidFill>
                  <a:srgbClr val="F08C36"/>
                </a:solidFill>
                <a:latin typeface="var(--font-monospace)"/>
                <a:ea typeface="Times New Roman" panose="02020603050405020304" pitchFamily="18" charset="0"/>
                <a:cs typeface="Times New Roman" panose="02020603050405020304" pitchFamily="18" charset="0"/>
              </a:rPr>
              <a:t>40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623929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7DAC29D-AF62-C64F-ADA5-EB6D7508A2D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
        <p:nvSpPr>
          <p:cNvPr id="3" name="Rectangle 2">
            <a:extLst>
              <a:ext uri="{FF2B5EF4-FFF2-40B4-BE49-F238E27FC236}">
                <a16:creationId xmlns:a16="http://schemas.microsoft.com/office/drawing/2014/main" id="{FCF2C75B-E243-654F-94F6-451CF88BA05D}"/>
              </a:ext>
            </a:extLst>
          </p:cNvPr>
          <p:cNvSpPr/>
          <p:nvPr/>
        </p:nvSpPr>
        <p:spPr>
          <a:xfrm>
            <a:off x="533401" y="659919"/>
            <a:ext cx="6096000" cy="5696431"/>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UselessTextInputMultiline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[value, onChangeText] =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.useState(</a:t>
            </a:r>
            <a:r>
              <a:rPr lang="en-VN" sz="1800" dirty="0">
                <a:solidFill>
                  <a:srgbClr val="86B300"/>
                </a:solidFill>
                <a:latin typeface="var(--font-monospace)"/>
                <a:ea typeface="Times New Roman" panose="02020603050405020304" pitchFamily="18" charset="0"/>
                <a:cs typeface="Times New Roman" panose="02020603050405020304" pitchFamily="18" charset="0"/>
              </a:rPr>
              <a:t>'Useless Multiline Placeholder'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If you type something in the text box that is a color, the background will change to that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color.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value,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borderBottomColor: </a:t>
            </a:r>
            <a:r>
              <a:rPr lang="en-VN" sz="1800" dirty="0">
                <a:solidFill>
                  <a:srgbClr val="86B300"/>
                </a:solidFill>
                <a:latin typeface="var(--font-monospace)"/>
                <a:ea typeface="Times New Roman" panose="02020603050405020304" pitchFamily="18" charset="0"/>
                <a:cs typeface="Times New Roman" panose="02020603050405020304" pitchFamily="18" charset="0"/>
              </a:rPr>
              <a:t>'#000000'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borderBottomWidth: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UselessTextInput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multiline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numberOfLines={</a:t>
            </a:r>
            <a:r>
              <a:rPr lang="en-VN" sz="1800" dirty="0">
                <a:solidFill>
                  <a:srgbClr val="F08C36"/>
                </a:solidFill>
                <a:latin typeface="var(--font-monospace)"/>
                <a:ea typeface="Times New Roman" panose="02020603050405020304" pitchFamily="18" charset="0"/>
                <a:cs typeface="Times New Roman" panose="02020603050405020304" pitchFamily="18" charset="0"/>
              </a:rPr>
              <a:t>4</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onChangeText={text =&gt; onChangeText(text)}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value={value}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6" name="Picture 5">
            <a:extLst>
              <a:ext uri="{FF2B5EF4-FFF2-40B4-BE49-F238E27FC236}">
                <a16:creationId xmlns:a16="http://schemas.microsoft.com/office/drawing/2014/main" id="{2E5012EB-D361-D34F-9D80-D98D2137B1FE}"/>
              </a:ext>
            </a:extLst>
          </p:cNvPr>
          <p:cNvPicPr>
            <a:picLocks noChangeAspect="1"/>
          </p:cNvPicPr>
          <p:nvPr/>
        </p:nvPicPr>
        <p:blipFill>
          <a:blip r:embed="rId2"/>
          <a:stretch>
            <a:fillRect/>
          </a:stretch>
        </p:blipFill>
        <p:spPr>
          <a:xfrm>
            <a:off x="7377194" y="988193"/>
            <a:ext cx="3170156" cy="5550719"/>
          </a:xfrm>
          <a:prstGeom prst="rect">
            <a:avLst/>
          </a:prstGeom>
          <a:ln>
            <a:solidFill>
              <a:schemeClr val="accent1"/>
            </a:solidFill>
          </a:ln>
        </p:spPr>
      </p:pic>
    </p:spTree>
    <p:extLst>
      <p:ext uri="{BB962C8B-B14F-4D97-AF65-F5344CB8AC3E}">
        <p14:creationId xmlns:p14="http://schemas.microsoft.com/office/powerpoint/2010/main" val="262098431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9B01434-F923-3F41-B827-411B821F23E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
        <p:nvSpPr>
          <p:cNvPr id="3" name="TextBox 2">
            <a:extLst>
              <a:ext uri="{FF2B5EF4-FFF2-40B4-BE49-F238E27FC236}">
                <a16:creationId xmlns:a16="http://schemas.microsoft.com/office/drawing/2014/main" id="{B89A787D-4D58-734B-923A-03AAD0854268}"/>
              </a:ext>
            </a:extLst>
          </p:cNvPr>
          <p:cNvSpPr txBox="1"/>
          <p:nvPr/>
        </p:nvSpPr>
        <p:spPr>
          <a:xfrm>
            <a:off x="838200" y="1108760"/>
            <a:ext cx="10515600" cy="5247590"/>
          </a:xfrm>
          <a:prstGeom prst="rect">
            <a:avLst/>
          </a:prstGeom>
          <a:noFill/>
        </p:spPr>
        <p:txBody>
          <a:bodyPr wrap="square" rtlCol="0">
            <a:spAutoFit/>
          </a:bodyPr>
          <a:lstStyle/>
          <a:p>
            <a:pPr fontAlgn="base">
              <a:spcBef>
                <a:spcPts val="600"/>
              </a:spcBef>
              <a:spcAft>
                <a:spcPts val="600"/>
              </a:spcAft>
            </a:pPr>
            <a:r>
              <a:rPr lang="en-US" sz="2000" dirty="0"/>
              <a:t>TextInput has by default a border at the bottom of its view. </a:t>
            </a:r>
          </a:p>
          <a:p>
            <a:pPr marL="342900" indent="-342900" fontAlgn="base">
              <a:spcBef>
                <a:spcPts val="600"/>
              </a:spcBef>
              <a:spcAft>
                <a:spcPts val="600"/>
              </a:spcAft>
              <a:buFont typeface="Arial" panose="020B0604020202020204" pitchFamily="34" charset="0"/>
              <a:buChar char="•"/>
            </a:pPr>
            <a:r>
              <a:rPr lang="en-US" sz="2000" dirty="0"/>
              <a:t>This border has its padding set by the background image provided by the system, and it cannot be changed. </a:t>
            </a:r>
          </a:p>
          <a:p>
            <a:pPr marL="342900" indent="-342900" fontAlgn="base">
              <a:spcBef>
                <a:spcPts val="600"/>
              </a:spcBef>
              <a:spcAft>
                <a:spcPts val="600"/>
              </a:spcAft>
              <a:buFont typeface="Arial" panose="020B0604020202020204" pitchFamily="34" charset="0"/>
              <a:buChar char="•"/>
            </a:pPr>
            <a:r>
              <a:rPr lang="en-US" sz="2000" dirty="0"/>
              <a:t>Solutions to avoid this is to either not set height explicitly, case in which the system will take care of displaying the border in the correct position, or to not display the border by setting </a:t>
            </a:r>
            <a:r>
              <a:rPr lang="en-US" sz="2000" dirty="0" err="1"/>
              <a:t>underlineColorAndroid</a:t>
            </a:r>
            <a:r>
              <a:rPr lang="en-US" sz="2000" dirty="0"/>
              <a:t> to transparent.</a:t>
            </a:r>
          </a:p>
          <a:p>
            <a:pPr fontAlgn="base">
              <a:spcBef>
                <a:spcPts val="600"/>
              </a:spcBef>
              <a:spcAft>
                <a:spcPts val="600"/>
              </a:spcAft>
            </a:pPr>
            <a:r>
              <a:rPr lang="en-US" sz="2000" dirty="0"/>
              <a:t>Note that on Android performing text selection in input can change app's activity </a:t>
            </a:r>
            <a:r>
              <a:rPr lang="en-US" sz="2000" dirty="0" err="1">
                <a:highlight>
                  <a:srgbClr val="C0C0C0"/>
                </a:highlight>
              </a:rPr>
              <a:t>windowSoftInputMode</a:t>
            </a:r>
            <a:r>
              <a:rPr lang="en-US" sz="2000" dirty="0"/>
              <a:t> param to </a:t>
            </a:r>
            <a:r>
              <a:rPr lang="en-US" sz="2000" dirty="0" err="1">
                <a:highlight>
                  <a:srgbClr val="C0C0C0"/>
                </a:highlight>
              </a:rPr>
              <a:t>adjustResize</a:t>
            </a:r>
            <a:r>
              <a:rPr lang="en-US" sz="2000" dirty="0"/>
              <a:t>. </a:t>
            </a:r>
          </a:p>
          <a:p>
            <a:pPr marL="342900" indent="-342900" fontAlgn="base">
              <a:spcBef>
                <a:spcPts val="600"/>
              </a:spcBef>
              <a:spcAft>
                <a:spcPts val="600"/>
              </a:spcAft>
              <a:buFont typeface="Arial" panose="020B0604020202020204" pitchFamily="34" charset="0"/>
              <a:buChar char="•"/>
            </a:pPr>
            <a:r>
              <a:rPr lang="en-US" sz="2000" dirty="0"/>
              <a:t>This may cause issues with components that have position: '</a:t>
            </a:r>
            <a:r>
              <a:rPr lang="en-US" sz="2000" dirty="0">
                <a:highlight>
                  <a:srgbClr val="C0C0C0"/>
                </a:highlight>
              </a:rPr>
              <a:t>absolute</a:t>
            </a:r>
            <a:r>
              <a:rPr lang="en-US" sz="2000" dirty="0"/>
              <a:t>' while keyboard is active. </a:t>
            </a:r>
          </a:p>
          <a:p>
            <a:pPr marL="342900" indent="-342900" fontAlgn="base">
              <a:spcBef>
                <a:spcPts val="600"/>
              </a:spcBef>
              <a:spcAft>
                <a:spcPts val="600"/>
              </a:spcAft>
              <a:buFont typeface="Arial" panose="020B0604020202020204" pitchFamily="34" charset="0"/>
              <a:buChar char="•"/>
            </a:pPr>
            <a:r>
              <a:rPr lang="en-US" sz="2000" dirty="0"/>
              <a:t>To avoid this behavior either specify </a:t>
            </a:r>
            <a:r>
              <a:rPr lang="en-US" sz="2000" dirty="0" err="1"/>
              <a:t>windowSoftInputMode</a:t>
            </a:r>
            <a:r>
              <a:rPr lang="en-US" sz="2000" dirty="0"/>
              <a:t> in </a:t>
            </a:r>
            <a:r>
              <a:rPr lang="en-US" sz="2000" dirty="0" err="1">
                <a:highlight>
                  <a:srgbClr val="C0C0C0"/>
                </a:highlight>
              </a:rPr>
              <a:t>AndroidManifest.xml</a:t>
            </a:r>
            <a:r>
              <a:rPr lang="en-US" sz="2000" dirty="0"/>
              <a:t> ( </a:t>
            </a:r>
            <a:r>
              <a:rPr lang="en-US" sz="2000" dirty="0">
                <a:hlinkClick r:id="rId3"/>
              </a:rPr>
              <a:t>https://developer.android.com/guide/topics/manifest/activity-element.html</a:t>
            </a:r>
            <a:r>
              <a:rPr lang="en-US" sz="2000" dirty="0"/>
              <a:t> ) or control this param programmatically with native code.</a:t>
            </a:r>
          </a:p>
          <a:p>
            <a:endParaRPr lang="en-VN" sz="2000" dirty="0"/>
          </a:p>
        </p:txBody>
      </p:sp>
    </p:spTree>
    <p:extLst>
      <p:ext uri="{BB962C8B-B14F-4D97-AF65-F5344CB8AC3E}">
        <p14:creationId xmlns:p14="http://schemas.microsoft.com/office/powerpoint/2010/main" val="349571937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29</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ScrollView</a:t>
            </a:r>
          </a:p>
        </p:txBody>
      </p:sp>
      <p:sp>
        <p:nvSpPr>
          <p:cNvPr id="5" name="TextBox 4">
            <a:extLst>
              <a:ext uri="{FF2B5EF4-FFF2-40B4-BE49-F238E27FC236}">
                <a16:creationId xmlns:a16="http://schemas.microsoft.com/office/drawing/2014/main" id="{2E6F54FF-F45A-574E-95DB-BE4BB29A602B}"/>
              </a:ext>
            </a:extLst>
          </p:cNvPr>
          <p:cNvSpPr txBox="1"/>
          <p:nvPr/>
        </p:nvSpPr>
        <p:spPr>
          <a:xfrm>
            <a:off x="694840" y="1512106"/>
            <a:ext cx="10802320" cy="4247317"/>
          </a:xfrm>
          <a:prstGeom prst="rect">
            <a:avLst/>
          </a:prstGeom>
          <a:noFill/>
        </p:spPr>
        <p:txBody>
          <a:bodyPr wrap="square" rtlCol="0">
            <a:spAutoFit/>
          </a:bodyPr>
          <a:lstStyle/>
          <a:p>
            <a:pPr fontAlgn="base">
              <a:spcBef>
                <a:spcPts val="600"/>
              </a:spcBef>
              <a:spcAft>
                <a:spcPts val="600"/>
              </a:spcAft>
            </a:pPr>
            <a:r>
              <a:rPr lang="en-US" sz="2000" dirty="0"/>
              <a:t>Component that wraps platform </a:t>
            </a:r>
            <a:r>
              <a:rPr lang="en-US" sz="2000" dirty="0">
                <a:highlight>
                  <a:srgbClr val="C0C0C0"/>
                </a:highlight>
              </a:rPr>
              <a:t>ScrollView</a:t>
            </a:r>
            <a:r>
              <a:rPr lang="en-US" sz="2000" dirty="0"/>
              <a:t> while providing integration with touch locking "responder" system.</a:t>
            </a:r>
          </a:p>
          <a:p>
            <a:pPr fontAlgn="base">
              <a:spcBef>
                <a:spcPts val="600"/>
              </a:spcBef>
              <a:spcAft>
                <a:spcPts val="600"/>
              </a:spcAft>
            </a:pPr>
            <a:r>
              <a:rPr lang="en-US" sz="2000" dirty="0"/>
              <a:t>Keep in mind that </a:t>
            </a:r>
            <a:r>
              <a:rPr lang="en-US" sz="2000" dirty="0" err="1">
                <a:highlight>
                  <a:srgbClr val="C0C0C0"/>
                </a:highlight>
              </a:rPr>
              <a:t>ScrollViews</a:t>
            </a:r>
            <a:r>
              <a:rPr lang="en-US" sz="2000" dirty="0"/>
              <a:t> must have a bounded height in order to work, since they contain unbounded-height children into a bounded container (via a scroll interaction). </a:t>
            </a:r>
          </a:p>
          <a:p>
            <a:pPr marL="342900" indent="-342900" fontAlgn="base">
              <a:spcBef>
                <a:spcPts val="600"/>
              </a:spcBef>
              <a:spcAft>
                <a:spcPts val="600"/>
              </a:spcAft>
              <a:buFont typeface="Arial" panose="020B0604020202020204" pitchFamily="34" charset="0"/>
              <a:buChar char="•"/>
            </a:pPr>
            <a:r>
              <a:rPr lang="en-US" sz="2000" dirty="0"/>
              <a:t>In order to bound the height of a </a:t>
            </a:r>
            <a:r>
              <a:rPr lang="en-US" sz="2000" dirty="0">
                <a:highlight>
                  <a:srgbClr val="C0C0C0"/>
                </a:highlight>
              </a:rPr>
              <a:t>ScrollView</a:t>
            </a:r>
            <a:r>
              <a:rPr lang="en-US" sz="2000" dirty="0"/>
              <a:t>, either set the height of the view directly (discouraged) or make sure all parent views have bounded height. </a:t>
            </a:r>
          </a:p>
          <a:p>
            <a:pPr marL="342900" indent="-342900" fontAlgn="base">
              <a:spcBef>
                <a:spcPts val="600"/>
              </a:spcBef>
              <a:spcAft>
                <a:spcPts val="600"/>
              </a:spcAft>
              <a:buFont typeface="Arial" panose="020B0604020202020204" pitchFamily="34" charset="0"/>
              <a:buChar char="•"/>
            </a:pPr>
            <a:r>
              <a:rPr lang="en-US" sz="2000" dirty="0"/>
              <a:t>Forgetting to transfer </a:t>
            </a:r>
            <a:r>
              <a:rPr lang="en-US" sz="2000" dirty="0">
                <a:highlight>
                  <a:srgbClr val="C0C0C0"/>
                </a:highlight>
              </a:rPr>
              <a:t>{flex: 1} </a:t>
            </a:r>
            <a:r>
              <a:rPr lang="en-US" sz="2000" dirty="0"/>
              <a:t>down the view stack can lead to errors here, which the element inspector makes quick to debug.</a:t>
            </a:r>
          </a:p>
          <a:p>
            <a:pPr fontAlgn="base">
              <a:spcBef>
                <a:spcPts val="600"/>
              </a:spcBef>
              <a:spcAft>
                <a:spcPts val="600"/>
              </a:spcAft>
            </a:pPr>
            <a:endParaRPr lang="en-US" sz="2000" dirty="0"/>
          </a:p>
          <a:p>
            <a:pPr fontAlgn="base">
              <a:spcBef>
                <a:spcPts val="600"/>
              </a:spcBef>
              <a:spcAft>
                <a:spcPts val="600"/>
              </a:spcAft>
            </a:pPr>
            <a:r>
              <a:rPr lang="en-US" sz="2000" dirty="0"/>
              <a:t>Doesn't yet support other contained responders from blocking this scroll view from becoming the responder.</a:t>
            </a:r>
          </a:p>
        </p:txBody>
      </p:sp>
    </p:spTree>
    <p:extLst>
      <p:ext uri="{BB962C8B-B14F-4D97-AF65-F5344CB8AC3E}">
        <p14:creationId xmlns:p14="http://schemas.microsoft.com/office/powerpoint/2010/main" val="29013724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684A86FC-6A97-4489-B340-1EECDE82C617}"/>
              </a:ext>
            </a:extLst>
          </p:cNvPr>
          <p:cNvSpPr>
            <a:spLocks noGrp="1"/>
          </p:cNvSpPr>
          <p:nvPr>
            <p:ph type="title"/>
          </p:nvPr>
        </p:nvSpPr>
        <p:spPr>
          <a:xfrm>
            <a:off x="838200" y="559875"/>
            <a:ext cx="10515600" cy="1141446"/>
          </a:xfrm>
        </p:spPr>
        <p:txBody>
          <a:bodyPr/>
          <a:lstStyle/>
          <a:p>
            <a:r>
              <a:rPr lang="en-US" dirty="0"/>
              <a:t>Basic Components</a:t>
            </a:r>
          </a:p>
        </p:txBody>
      </p:sp>
      <p:sp>
        <p:nvSpPr>
          <p:cNvPr id="4" name="Slide Number Placeholder 3">
            <a:extLst>
              <a:ext uri="{FF2B5EF4-FFF2-40B4-BE49-F238E27FC236}">
                <a16:creationId xmlns:a16="http://schemas.microsoft.com/office/drawing/2014/main" id="{FE8CF127-9136-C24A-A0C0-4B959FC523CC}"/>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3</a:t>
            </a:fld>
            <a:endParaRPr lang="ja-JP" altLang="en-US"/>
          </a:p>
        </p:txBody>
      </p:sp>
      <p:graphicFrame>
        <p:nvGraphicFramePr>
          <p:cNvPr id="5" name="Table 4">
            <a:extLst>
              <a:ext uri="{FF2B5EF4-FFF2-40B4-BE49-F238E27FC236}">
                <a16:creationId xmlns:a16="http://schemas.microsoft.com/office/drawing/2014/main" id="{29888E2B-027B-5540-89E9-0CD8BC189E65}"/>
              </a:ext>
            </a:extLst>
          </p:cNvPr>
          <p:cNvGraphicFramePr>
            <a:graphicFrameLocks noGrp="1"/>
          </p:cNvGraphicFramePr>
          <p:nvPr>
            <p:extLst>
              <p:ext uri="{D42A27DB-BD31-4B8C-83A1-F6EECF244321}">
                <p14:modId xmlns:p14="http://schemas.microsoft.com/office/powerpoint/2010/main" val="2522646625"/>
              </p:ext>
            </p:extLst>
          </p:nvPr>
        </p:nvGraphicFramePr>
        <p:xfrm>
          <a:off x="895673" y="2294237"/>
          <a:ext cx="4419599" cy="1042247"/>
        </p:xfrm>
        <a:graphic>
          <a:graphicData uri="http://schemas.openxmlformats.org/drawingml/2006/table">
            <a:tbl>
              <a:tblPr firstRow="1" bandRow="1">
                <a:tableStyleId>{5C22544A-7EE6-4342-B048-85BDC9FD1C3A}</a:tableStyleId>
              </a:tblPr>
              <a:tblGrid>
                <a:gridCol w="44195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mn-lt"/>
                          <a:ea typeface="+mn-ea"/>
                          <a:cs typeface="+mn-cs"/>
                          <a:sym typeface="Arial"/>
                          <a:hlinkClick r:id="rId3">
                            <a:extLst>
                              <a:ext uri="{A12FA001-AC4F-418D-AE19-62706E023703}">
                                <ahyp:hlinkClr xmlns:ahyp="http://schemas.microsoft.com/office/drawing/2018/hyperlinkcolor" val="tx"/>
                              </a:ext>
                            </a:extLst>
                          </a:hlinkClick>
                        </a:rPr>
                        <a:t>View</a:t>
                      </a:r>
                      <a:endParaRPr lang="en-VN" sz="1800" dirty="0">
                        <a:solidFill>
                          <a:schemeClr val="bg1"/>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The most fundamental component for building a UI.</a:t>
                      </a:r>
                      <a:endParaRPr lang="en-VN" sz="1800" dirty="0"/>
                    </a:p>
                  </a:txBody>
                  <a:tcPr/>
                </a:tc>
                <a:extLst>
                  <a:ext uri="{0D108BD9-81ED-4DB2-BD59-A6C34878D82A}">
                    <a16:rowId xmlns:a16="http://schemas.microsoft.com/office/drawing/2014/main" val="3692838658"/>
                  </a:ext>
                </a:extLst>
              </a:tr>
            </a:tbl>
          </a:graphicData>
        </a:graphic>
      </p:graphicFrame>
      <p:graphicFrame>
        <p:nvGraphicFramePr>
          <p:cNvPr id="7" name="Table 6">
            <a:extLst>
              <a:ext uri="{FF2B5EF4-FFF2-40B4-BE49-F238E27FC236}">
                <a16:creationId xmlns:a16="http://schemas.microsoft.com/office/drawing/2014/main" id="{F575A712-BB3C-4849-BBA5-95DCD0405A72}"/>
              </a:ext>
            </a:extLst>
          </p:cNvPr>
          <p:cNvGraphicFramePr>
            <a:graphicFrameLocks noGrp="1"/>
          </p:cNvGraphicFramePr>
          <p:nvPr>
            <p:extLst>
              <p:ext uri="{D42A27DB-BD31-4B8C-83A1-F6EECF244321}">
                <p14:modId xmlns:p14="http://schemas.microsoft.com/office/powerpoint/2010/main" val="2802667705"/>
              </p:ext>
            </p:extLst>
          </p:nvPr>
        </p:nvGraphicFramePr>
        <p:xfrm>
          <a:off x="6207614" y="2371901"/>
          <a:ext cx="4571999" cy="804334"/>
        </p:xfrm>
        <a:graphic>
          <a:graphicData uri="http://schemas.openxmlformats.org/drawingml/2006/table">
            <a:tbl>
              <a:tblPr firstRow="1" bandRow="1">
                <a:tableStyleId>{5C22544A-7EE6-4342-B048-85BDC9FD1C3A}</a:tableStyleId>
              </a:tblPr>
              <a:tblGrid>
                <a:gridCol w="45719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mn-lt"/>
                          <a:ea typeface="+mn-ea"/>
                          <a:cs typeface="+mn-cs"/>
                          <a:sym typeface="Arial"/>
                          <a:hlinkClick r:id="rId4">
                            <a:extLst>
                              <a:ext uri="{A12FA001-AC4F-418D-AE19-62706E023703}">
                                <ahyp:hlinkClr xmlns:ahyp="http://schemas.microsoft.com/office/drawing/2018/hyperlinkcolor" val="tx"/>
                              </a:ext>
                            </a:extLst>
                          </a:hlinkClick>
                        </a:rPr>
                        <a:t>Text</a:t>
                      </a:r>
                      <a:endParaRPr lang="en-VN" sz="1800" dirty="0">
                        <a:solidFill>
                          <a:schemeClr val="bg1"/>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A component for displaying text.</a:t>
                      </a:r>
                      <a:endParaRPr lang="en-VN" sz="1800" dirty="0"/>
                    </a:p>
                  </a:txBody>
                  <a:tcPr/>
                </a:tc>
                <a:extLst>
                  <a:ext uri="{0D108BD9-81ED-4DB2-BD59-A6C34878D82A}">
                    <a16:rowId xmlns:a16="http://schemas.microsoft.com/office/drawing/2014/main" val="3692838658"/>
                  </a:ext>
                </a:extLst>
              </a:tr>
            </a:tbl>
          </a:graphicData>
        </a:graphic>
      </p:graphicFrame>
      <p:graphicFrame>
        <p:nvGraphicFramePr>
          <p:cNvPr id="8" name="Table 7">
            <a:extLst>
              <a:ext uri="{FF2B5EF4-FFF2-40B4-BE49-F238E27FC236}">
                <a16:creationId xmlns:a16="http://schemas.microsoft.com/office/drawing/2014/main" id="{BB7A384D-B1E5-5549-89FF-48346B01E3EB}"/>
              </a:ext>
            </a:extLst>
          </p:cNvPr>
          <p:cNvGraphicFramePr>
            <a:graphicFrameLocks noGrp="1"/>
          </p:cNvGraphicFramePr>
          <p:nvPr>
            <p:extLst>
              <p:ext uri="{D42A27DB-BD31-4B8C-83A1-F6EECF244321}">
                <p14:modId xmlns:p14="http://schemas.microsoft.com/office/powerpoint/2010/main" val="4131617327"/>
              </p:ext>
            </p:extLst>
          </p:nvPr>
        </p:nvGraphicFramePr>
        <p:xfrm>
          <a:off x="895673" y="3801661"/>
          <a:ext cx="4419599" cy="804334"/>
        </p:xfrm>
        <a:graphic>
          <a:graphicData uri="http://schemas.openxmlformats.org/drawingml/2006/table">
            <a:tbl>
              <a:tblPr firstRow="1" bandRow="1">
                <a:tableStyleId>{5C22544A-7EE6-4342-B048-85BDC9FD1C3A}</a:tableStyleId>
              </a:tblPr>
              <a:tblGrid>
                <a:gridCol w="4419599">
                  <a:extLst>
                    <a:ext uri="{9D8B030D-6E8A-4147-A177-3AD203B41FA5}">
                      <a16:colId xmlns:a16="http://schemas.microsoft.com/office/drawing/2014/main" val="3907695830"/>
                    </a:ext>
                  </a:extLst>
                </a:gridCol>
              </a:tblGrid>
              <a:tr h="402167">
                <a:tc>
                  <a:txBody>
                    <a:bodyPr/>
                    <a:lstStyle/>
                    <a:p>
                      <a:r>
                        <a:rPr lang="en-US" sz="1600" b="0" i="0" u="none" strike="noStrike" cap="none" dirty="0">
                          <a:solidFill>
                            <a:schemeClr val="bg1">
                              <a:lumMod val="95000"/>
                            </a:schemeClr>
                          </a:solidFill>
                          <a:effectLst/>
                          <a:latin typeface="+mn-lt"/>
                          <a:ea typeface="+mn-ea"/>
                          <a:cs typeface="+mn-cs"/>
                          <a:sym typeface="Arial"/>
                          <a:hlinkClick r:id="rId5">
                            <a:extLst>
                              <a:ext uri="{A12FA001-AC4F-418D-AE19-62706E023703}">
                                <ahyp:hlinkClr xmlns:ahyp="http://schemas.microsoft.com/office/drawing/2018/hyperlinkcolor" val="tx"/>
                              </a:ext>
                            </a:extLst>
                          </a:hlinkClick>
                        </a:rPr>
                        <a:t>Image</a:t>
                      </a:r>
                      <a:endParaRPr lang="en-VN" sz="1600" dirty="0">
                        <a:solidFill>
                          <a:schemeClr val="bg1">
                            <a:lumMod val="95000"/>
                          </a:schemeClr>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A component for displaying images.</a:t>
                      </a:r>
                      <a:endParaRPr lang="en-VN" sz="1800" dirty="0"/>
                    </a:p>
                  </a:txBody>
                  <a:tcPr/>
                </a:tc>
                <a:extLst>
                  <a:ext uri="{0D108BD9-81ED-4DB2-BD59-A6C34878D82A}">
                    <a16:rowId xmlns:a16="http://schemas.microsoft.com/office/drawing/2014/main" val="3692838658"/>
                  </a:ext>
                </a:extLst>
              </a:tr>
            </a:tbl>
          </a:graphicData>
        </a:graphic>
      </p:graphicFrame>
      <p:graphicFrame>
        <p:nvGraphicFramePr>
          <p:cNvPr id="10" name="Table 9">
            <a:extLst>
              <a:ext uri="{FF2B5EF4-FFF2-40B4-BE49-F238E27FC236}">
                <a16:creationId xmlns:a16="http://schemas.microsoft.com/office/drawing/2014/main" id="{1B2F63E7-9CFF-EA4A-8340-AAC6BA684BF7}"/>
              </a:ext>
            </a:extLst>
          </p:cNvPr>
          <p:cNvGraphicFramePr>
            <a:graphicFrameLocks noGrp="1"/>
          </p:cNvGraphicFramePr>
          <p:nvPr>
            <p:extLst>
              <p:ext uri="{D42A27DB-BD31-4B8C-83A1-F6EECF244321}">
                <p14:modId xmlns:p14="http://schemas.microsoft.com/office/powerpoint/2010/main" val="3687097564"/>
              </p:ext>
            </p:extLst>
          </p:nvPr>
        </p:nvGraphicFramePr>
        <p:xfrm>
          <a:off x="6207615" y="3801660"/>
          <a:ext cx="4571998" cy="1042247"/>
        </p:xfrm>
        <a:graphic>
          <a:graphicData uri="http://schemas.openxmlformats.org/drawingml/2006/table">
            <a:tbl>
              <a:tblPr firstRow="1" bandRow="1">
                <a:tableStyleId>{5C22544A-7EE6-4342-B048-85BDC9FD1C3A}</a:tableStyleId>
              </a:tblPr>
              <a:tblGrid>
                <a:gridCol w="4571998">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lumMod val="95000"/>
                            </a:schemeClr>
                          </a:solidFill>
                          <a:effectLst/>
                          <a:latin typeface="+mn-lt"/>
                          <a:ea typeface="+mn-ea"/>
                          <a:cs typeface="+mn-cs"/>
                          <a:sym typeface="Arial"/>
                          <a:hlinkClick r:id="rId6">
                            <a:extLst>
                              <a:ext uri="{A12FA001-AC4F-418D-AE19-62706E023703}">
                                <ahyp:hlinkClr xmlns:ahyp="http://schemas.microsoft.com/office/drawing/2018/hyperlinkcolor" val="tx"/>
                              </a:ext>
                            </a:extLst>
                          </a:hlinkClick>
                        </a:rPr>
                        <a:t>TextInput</a:t>
                      </a:r>
                      <a:endParaRPr lang="en-VN" sz="1800" dirty="0">
                        <a:solidFill>
                          <a:schemeClr val="bg1">
                            <a:lumMod val="95000"/>
                          </a:schemeClr>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A component for inputting text into the app via a keyboard.</a:t>
                      </a:r>
                      <a:endParaRPr lang="en-VN" sz="1800" dirty="0"/>
                    </a:p>
                  </a:txBody>
                  <a:tcPr/>
                </a:tc>
                <a:extLst>
                  <a:ext uri="{0D108BD9-81ED-4DB2-BD59-A6C34878D82A}">
                    <a16:rowId xmlns:a16="http://schemas.microsoft.com/office/drawing/2014/main" val="3692838658"/>
                  </a:ext>
                </a:extLst>
              </a:tr>
            </a:tbl>
          </a:graphicData>
        </a:graphic>
      </p:graphicFrame>
      <p:graphicFrame>
        <p:nvGraphicFramePr>
          <p:cNvPr id="11" name="Table 10">
            <a:extLst>
              <a:ext uri="{FF2B5EF4-FFF2-40B4-BE49-F238E27FC236}">
                <a16:creationId xmlns:a16="http://schemas.microsoft.com/office/drawing/2014/main" id="{607A3F73-C625-D649-B46F-84A50F5998B6}"/>
              </a:ext>
            </a:extLst>
          </p:cNvPr>
          <p:cNvGraphicFramePr>
            <a:graphicFrameLocks noGrp="1"/>
          </p:cNvGraphicFramePr>
          <p:nvPr>
            <p:extLst>
              <p:ext uri="{D42A27DB-BD31-4B8C-83A1-F6EECF244321}">
                <p14:modId xmlns:p14="http://schemas.microsoft.com/office/powerpoint/2010/main" val="654742841"/>
              </p:ext>
            </p:extLst>
          </p:nvPr>
        </p:nvGraphicFramePr>
        <p:xfrm>
          <a:off x="895673" y="5117080"/>
          <a:ext cx="4419600" cy="1042247"/>
        </p:xfrm>
        <a:graphic>
          <a:graphicData uri="http://schemas.openxmlformats.org/drawingml/2006/table">
            <a:tbl>
              <a:tblPr firstRow="1" bandRow="1">
                <a:tableStyleId>{5C22544A-7EE6-4342-B048-85BDC9FD1C3A}</a:tableStyleId>
              </a:tblPr>
              <a:tblGrid>
                <a:gridCol w="4419600">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mn-lt"/>
                          <a:ea typeface="+mn-ea"/>
                          <a:cs typeface="+mn-cs"/>
                          <a:sym typeface="Arial"/>
                          <a:hlinkClick r:id="rId7">
                            <a:extLst>
                              <a:ext uri="{A12FA001-AC4F-418D-AE19-62706E023703}">
                                <ahyp:hlinkClr xmlns:ahyp="http://schemas.microsoft.com/office/drawing/2018/hyperlinkcolor" val="tx"/>
                              </a:ext>
                            </a:extLst>
                          </a:hlinkClick>
                        </a:rPr>
                        <a:t>ScrollView</a:t>
                      </a:r>
                      <a:endParaRPr lang="en-VN" sz="1800" dirty="0">
                        <a:solidFill>
                          <a:schemeClr val="bg1"/>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Provides a scrolling container that can host multiple components and views.</a:t>
                      </a:r>
                      <a:endParaRPr lang="en-VN" sz="1800" dirty="0"/>
                    </a:p>
                  </a:txBody>
                  <a:tcPr/>
                </a:tc>
                <a:extLst>
                  <a:ext uri="{0D108BD9-81ED-4DB2-BD59-A6C34878D82A}">
                    <a16:rowId xmlns:a16="http://schemas.microsoft.com/office/drawing/2014/main" val="3692838658"/>
                  </a:ext>
                </a:extLst>
              </a:tr>
            </a:tbl>
          </a:graphicData>
        </a:graphic>
      </p:graphicFrame>
      <p:graphicFrame>
        <p:nvGraphicFramePr>
          <p:cNvPr id="12" name="Table 11">
            <a:extLst>
              <a:ext uri="{FF2B5EF4-FFF2-40B4-BE49-F238E27FC236}">
                <a16:creationId xmlns:a16="http://schemas.microsoft.com/office/drawing/2014/main" id="{B4353D51-BA1D-A447-BF54-63A92C65204D}"/>
              </a:ext>
            </a:extLst>
          </p:cNvPr>
          <p:cNvGraphicFramePr>
            <a:graphicFrameLocks noGrp="1"/>
          </p:cNvGraphicFramePr>
          <p:nvPr>
            <p:extLst>
              <p:ext uri="{D42A27DB-BD31-4B8C-83A1-F6EECF244321}">
                <p14:modId xmlns:p14="http://schemas.microsoft.com/office/powerpoint/2010/main" val="3449479861"/>
              </p:ext>
            </p:extLst>
          </p:nvPr>
        </p:nvGraphicFramePr>
        <p:xfrm>
          <a:off x="6207614" y="5101582"/>
          <a:ext cx="4571999" cy="1042247"/>
        </p:xfrm>
        <a:graphic>
          <a:graphicData uri="http://schemas.openxmlformats.org/drawingml/2006/table">
            <a:tbl>
              <a:tblPr firstRow="1" bandRow="1">
                <a:tableStyleId>{5C22544A-7EE6-4342-B048-85BDC9FD1C3A}</a:tableStyleId>
              </a:tblPr>
              <a:tblGrid>
                <a:gridCol w="4571999">
                  <a:extLst>
                    <a:ext uri="{9D8B030D-6E8A-4147-A177-3AD203B41FA5}">
                      <a16:colId xmlns:a16="http://schemas.microsoft.com/office/drawing/2014/main" val="3907695830"/>
                    </a:ext>
                  </a:extLst>
                </a:gridCol>
              </a:tblGrid>
              <a:tr h="402167">
                <a:tc>
                  <a:txBody>
                    <a:bodyPr/>
                    <a:lstStyle/>
                    <a:p>
                      <a:r>
                        <a:rPr lang="en-US" sz="1800" b="0" i="0" u="none" strike="noStrike" cap="none" dirty="0">
                          <a:solidFill>
                            <a:schemeClr val="bg1"/>
                          </a:solidFill>
                          <a:effectLst/>
                          <a:latin typeface="+mn-lt"/>
                          <a:ea typeface="+mn-ea"/>
                          <a:cs typeface="+mn-cs"/>
                          <a:sym typeface="Arial"/>
                          <a:hlinkClick r:id="rId8">
                            <a:extLst>
                              <a:ext uri="{A12FA001-AC4F-418D-AE19-62706E023703}">
                                <ahyp:hlinkClr xmlns:ahyp="http://schemas.microsoft.com/office/drawing/2018/hyperlinkcolor" val="tx"/>
                              </a:ext>
                            </a:extLst>
                          </a:hlinkClick>
                        </a:rPr>
                        <a:t>StyleSheet</a:t>
                      </a:r>
                      <a:endParaRPr lang="en-VN" sz="1800" dirty="0">
                        <a:solidFill>
                          <a:schemeClr val="bg1"/>
                        </a:solidFill>
                      </a:endParaRPr>
                    </a:p>
                  </a:txBody>
                  <a:tcPr/>
                </a:tc>
                <a:extLst>
                  <a:ext uri="{0D108BD9-81ED-4DB2-BD59-A6C34878D82A}">
                    <a16:rowId xmlns:a16="http://schemas.microsoft.com/office/drawing/2014/main" val="2790788030"/>
                  </a:ext>
                </a:extLst>
              </a:tr>
              <a:tr h="402167">
                <a:tc>
                  <a:txBody>
                    <a:bodyPr/>
                    <a:lstStyle/>
                    <a:p>
                      <a:r>
                        <a:rPr lang="en-US" sz="1800" b="0" i="0" u="none" strike="noStrike" cap="none" dirty="0">
                          <a:solidFill>
                            <a:schemeClr val="dk1"/>
                          </a:solidFill>
                          <a:effectLst/>
                          <a:latin typeface="+mn-lt"/>
                          <a:ea typeface="+mn-ea"/>
                          <a:cs typeface="+mn-cs"/>
                          <a:sym typeface="Arial"/>
                        </a:rPr>
                        <a:t>Provides an abstraction layer similar to CSS stylesheets.</a:t>
                      </a:r>
                      <a:endParaRPr lang="en-VN" sz="1800" dirty="0"/>
                    </a:p>
                  </a:txBody>
                  <a:tcPr/>
                </a:tc>
                <a:extLst>
                  <a:ext uri="{0D108BD9-81ED-4DB2-BD59-A6C34878D82A}">
                    <a16:rowId xmlns:a16="http://schemas.microsoft.com/office/drawing/2014/main" val="3692838658"/>
                  </a:ext>
                </a:extLst>
              </a:tr>
            </a:tbl>
          </a:graphicData>
        </a:graphic>
      </p:graphicFrame>
      <p:sp>
        <p:nvSpPr>
          <p:cNvPr id="2" name="TextBox 1">
            <a:extLst>
              <a:ext uri="{FF2B5EF4-FFF2-40B4-BE49-F238E27FC236}">
                <a16:creationId xmlns:a16="http://schemas.microsoft.com/office/drawing/2014/main" id="{54EADB9D-03F7-E74E-8747-0E8AE1618F0B}"/>
              </a:ext>
            </a:extLst>
          </p:cNvPr>
          <p:cNvSpPr txBox="1"/>
          <p:nvPr/>
        </p:nvSpPr>
        <p:spPr>
          <a:xfrm>
            <a:off x="433953" y="1472339"/>
            <a:ext cx="11096786" cy="646331"/>
          </a:xfrm>
          <a:prstGeom prst="rect">
            <a:avLst/>
          </a:prstGeom>
          <a:noFill/>
        </p:spPr>
        <p:txBody>
          <a:bodyPr wrap="square" rtlCol="0">
            <a:spAutoFit/>
          </a:bodyPr>
          <a:lstStyle/>
          <a:p>
            <a:r>
              <a:rPr lang="en-US" sz="1800" dirty="0"/>
              <a:t>Most apps will end up using one of these basic components. You'll want to get yourself familiarized with all of these if you're new to React Native.</a:t>
            </a:r>
            <a:endParaRPr lang="en-VN" sz="1800" dirty="0"/>
          </a:p>
        </p:txBody>
      </p:sp>
    </p:spTree>
    <p:extLst>
      <p:ext uri="{BB962C8B-B14F-4D97-AF65-F5344CB8AC3E}">
        <p14:creationId xmlns:p14="http://schemas.microsoft.com/office/powerpoint/2010/main" val="64059927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FE00D17-CF3B-DA4B-ADB6-20DBBBD4889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30</a:t>
            </a:fld>
            <a:endParaRPr lang="ja-JP" altLang="en-US"/>
          </a:p>
        </p:txBody>
      </p:sp>
      <p:sp>
        <p:nvSpPr>
          <p:cNvPr id="3" name="TextBox 2">
            <a:extLst>
              <a:ext uri="{FF2B5EF4-FFF2-40B4-BE49-F238E27FC236}">
                <a16:creationId xmlns:a16="http://schemas.microsoft.com/office/drawing/2014/main" id="{D0390784-B721-684C-98D7-EE35ABD53276}"/>
              </a:ext>
            </a:extLst>
          </p:cNvPr>
          <p:cNvSpPr txBox="1"/>
          <p:nvPr/>
        </p:nvSpPr>
        <p:spPr>
          <a:xfrm>
            <a:off x="1689315" y="3027596"/>
            <a:ext cx="9546956" cy="2092881"/>
          </a:xfrm>
          <a:prstGeom prst="rect">
            <a:avLst/>
          </a:prstGeom>
          <a:noFill/>
        </p:spPr>
        <p:txBody>
          <a:bodyPr wrap="square" rtlCol="0">
            <a:spAutoFit/>
          </a:bodyPr>
          <a:lstStyle/>
          <a:p>
            <a:pPr marL="342900" indent="-342900" fontAlgn="base">
              <a:spcBef>
                <a:spcPts val="600"/>
              </a:spcBef>
              <a:spcAft>
                <a:spcPts val="600"/>
              </a:spcAft>
              <a:buFont typeface="Arial" panose="020B0604020202020204" pitchFamily="34" charset="0"/>
              <a:buChar char="•"/>
            </a:pPr>
            <a:r>
              <a:rPr lang="en-US" sz="2000" dirty="0"/>
              <a:t>Creating JS components and native views for everything all at once, much of which may not even be shown, will contribute to slow rendering and increased memory usage.</a:t>
            </a:r>
          </a:p>
          <a:p>
            <a:pPr marL="342900" indent="-342900" fontAlgn="base">
              <a:spcBef>
                <a:spcPts val="600"/>
              </a:spcBef>
              <a:spcAft>
                <a:spcPts val="600"/>
              </a:spcAft>
              <a:buFont typeface="Arial" panose="020B0604020202020204" pitchFamily="34" charset="0"/>
              <a:buChar char="•"/>
            </a:pPr>
            <a:r>
              <a:rPr lang="en-US" sz="2000" dirty="0"/>
              <a:t>This is where </a:t>
            </a:r>
            <a:r>
              <a:rPr lang="en-US" sz="2000" dirty="0" err="1">
                <a:highlight>
                  <a:srgbClr val="C0C0C0"/>
                </a:highlight>
              </a:rPr>
              <a:t>FlatList</a:t>
            </a:r>
            <a:r>
              <a:rPr lang="en-US" sz="2000" dirty="0"/>
              <a:t> comes into play. </a:t>
            </a:r>
            <a:r>
              <a:rPr lang="en-US" sz="2000" dirty="0" err="1">
                <a:highlight>
                  <a:srgbClr val="C0C0C0"/>
                </a:highlight>
              </a:rPr>
              <a:t>FlatList</a:t>
            </a:r>
            <a:r>
              <a:rPr lang="en-US" sz="2000" dirty="0"/>
              <a:t> renders items lazily, when they are about to appear, and removes items that scroll way off screen to save memory and processing time.</a:t>
            </a:r>
          </a:p>
        </p:txBody>
      </p:sp>
      <p:sp>
        <p:nvSpPr>
          <p:cNvPr id="4" name="TextBox 3">
            <a:extLst>
              <a:ext uri="{FF2B5EF4-FFF2-40B4-BE49-F238E27FC236}">
                <a16:creationId xmlns:a16="http://schemas.microsoft.com/office/drawing/2014/main" id="{E723C57D-6CE8-7443-ACE1-C5F68207A481}"/>
              </a:ext>
            </a:extLst>
          </p:cNvPr>
          <p:cNvSpPr txBox="1"/>
          <p:nvPr/>
        </p:nvSpPr>
        <p:spPr>
          <a:xfrm>
            <a:off x="805911" y="960894"/>
            <a:ext cx="6028841" cy="400110"/>
          </a:xfrm>
          <a:prstGeom prst="rect">
            <a:avLst/>
          </a:prstGeom>
          <a:noFill/>
        </p:spPr>
        <p:txBody>
          <a:bodyPr wrap="square" rtlCol="0">
            <a:spAutoFit/>
          </a:bodyPr>
          <a:lstStyle/>
          <a:p>
            <a:r>
              <a:rPr lang="en-US" sz="2000" b="1" dirty="0"/>
              <a:t>&lt;ScrollView&gt; vs </a:t>
            </a:r>
            <a:r>
              <a:rPr lang="en-US" sz="2000" b="1" dirty="0">
                <a:hlinkClick r:id="rId2"/>
              </a:rPr>
              <a:t>&lt;FlatList&gt;</a:t>
            </a:r>
            <a:r>
              <a:rPr lang="en-US" sz="2000" b="1" dirty="0"/>
              <a:t> - which one to use?</a:t>
            </a:r>
          </a:p>
        </p:txBody>
      </p:sp>
      <p:sp>
        <p:nvSpPr>
          <p:cNvPr id="5" name="TextBox 4">
            <a:extLst>
              <a:ext uri="{FF2B5EF4-FFF2-40B4-BE49-F238E27FC236}">
                <a16:creationId xmlns:a16="http://schemas.microsoft.com/office/drawing/2014/main" id="{20E218E5-72A9-BF4F-A622-F5633754551E}"/>
              </a:ext>
            </a:extLst>
          </p:cNvPr>
          <p:cNvSpPr txBox="1"/>
          <p:nvPr/>
        </p:nvSpPr>
        <p:spPr>
          <a:xfrm>
            <a:off x="1193369" y="1611824"/>
            <a:ext cx="10160431" cy="707886"/>
          </a:xfrm>
          <a:prstGeom prst="rect">
            <a:avLst/>
          </a:prstGeom>
          <a:noFill/>
        </p:spPr>
        <p:txBody>
          <a:bodyPr wrap="square" rtlCol="0">
            <a:spAutoFit/>
          </a:bodyPr>
          <a:lstStyle/>
          <a:p>
            <a:pPr marL="285750" indent="-285750">
              <a:buFont typeface="Wingdings" pitchFamily="2" charset="2"/>
              <a:buChar char="v"/>
            </a:pPr>
            <a:r>
              <a:rPr lang="en-US" sz="2000" dirty="0">
                <a:highlight>
                  <a:srgbClr val="C0C0C0"/>
                </a:highlight>
              </a:rPr>
              <a:t>ScrollView</a:t>
            </a:r>
            <a:r>
              <a:rPr lang="en-US" sz="2000" dirty="0"/>
              <a:t> renders all its react child components at once, but this has a performance downside.</a:t>
            </a:r>
          </a:p>
        </p:txBody>
      </p:sp>
      <p:sp>
        <p:nvSpPr>
          <p:cNvPr id="6" name="TextBox 5">
            <a:extLst>
              <a:ext uri="{FF2B5EF4-FFF2-40B4-BE49-F238E27FC236}">
                <a16:creationId xmlns:a16="http://schemas.microsoft.com/office/drawing/2014/main" id="{B117E0A2-3210-614C-96F8-2E532C03AE61}"/>
              </a:ext>
            </a:extLst>
          </p:cNvPr>
          <p:cNvSpPr txBox="1"/>
          <p:nvPr/>
        </p:nvSpPr>
        <p:spPr>
          <a:xfrm>
            <a:off x="1193369" y="2319710"/>
            <a:ext cx="10802319" cy="707886"/>
          </a:xfrm>
          <a:prstGeom prst="rect">
            <a:avLst/>
          </a:prstGeom>
          <a:noFill/>
        </p:spPr>
        <p:txBody>
          <a:bodyPr wrap="square" rtlCol="0">
            <a:spAutoFit/>
          </a:bodyPr>
          <a:lstStyle/>
          <a:p>
            <a:pPr marL="342900" indent="-342900">
              <a:buFont typeface="Wingdings" pitchFamily="2" charset="2"/>
              <a:buChar char="v"/>
            </a:pPr>
            <a:r>
              <a:rPr lang="en-US" sz="2000" dirty="0"/>
              <a:t>Imagine you have a very long list of items you want to display, maybe several screens worth of content. </a:t>
            </a:r>
          </a:p>
        </p:txBody>
      </p:sp>
      <p:sp>
        <p:nvSpPr>
          <p:cNvPr id="7" name="TextBox 6">
            <a:extLst>
              <a:ext uri="{FF2B5EF4-FFF2-40B4-BE49-F238E27FC236}">
                <a16:creationId xmlns:a16="http://schemas.microsoft.com/office/drawing/2014/main" id="{A601CAFF-3CE9-CF49-9277-1448B022CF18}"/>
              </a:ext>
            </a:extLst>
          </p:cNvPr>
          <p:cNvSpPr txBox="1"/>
          <p:nvPr/>
        </p:nvSpPr>
        <p:spPr>
          <a:xfrm>
            <a:off x="1193369" y="5120477"/>
            <a:ext cx="9903417" cy="646331"/>
          </a:xfrm>
          <a:prstGeom prst="rect">
            <a:avLst/>
          </a:prstGeom>
          <a:noFill/>
        </p:spPr>
        <p:txBody>
          <a:bodyPr wrap="square" rtlCol="0">
            <a:spAutoFit/>
          </a:bodyPr>
          <a:lstStyle/>
          <a:p>
            <a:pPr marL="285750" indent="-285750" fontAlgn="base">
              <a:spcBef>
                <a:spcPts val="600"/>
              </a:spcBef>
              <a:spcAft>
                <a:spcPts val="600"/>
              </a:spcAft>
              <a:buFont typeface="Wingdings" pitchFamily="2" charset="2"/>
              <a:buChar char="v"/>
            </a:pPr>
            <a:r>
              <a:rPr lang="en-US" sz="1800" dirty="0" err="1">
                <a:highlight>
                  <a:srgbClr val="C0C0C0"/>
                </a:highlight>
              </a:rPr>
              <a:t>FlatList</a:t>
            </a:r>
            <a:r>
              <a:rPr lang="en-US" sz="1800" dirty="0"/>
              <a:t> is also handy if you want to render separators between your items, multiple columns, infinite scroll loading, or any number of other features it supports out of the box.</a:t>
            </a:r>
          </a:p>
        </p:txBody>
      </p:sp>
    </p:spTree>
    <p:extLst>
      <p:ext uri="{BB962C8B-B14F-4D97-AF65-F5344CB8AC3E}">
        <p14:creationId xmlns:p14="http://schemas.microsoft.com/office/powerpoint/2010/main" val="367338148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8BD9AA2-2129-F441-BBF1-B0B4F6ABC38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31</a:t>
            </a:fld>
            <a:endParaRPr lang="ja-JP" altLang="en-US"/>
          </a:p>
        </p:txBody>
      </p:sp>
      <p:sp>
        <p:nvSpPr>
          <p:cNvPr id="3" name="Rectangle 2">
            <a:extLst>
              <a:ext uri="{FF2B5EF4-FFF2-40B4-BE49-F238E27FC236}">
                <a16:creationId xmlns:a16="http://schemas.microsoft.com/office/drawing/2014/main" id="{1C689DAA-3868-104F-A04D-EBA1B2348C6A}"/>
              </a:ext>
            </a:extLst>
          </p:cNvPr>
          <p:cNvSpPr/>
          <p:nvPr/>
        </p:nvSpPr>
        <p:spPr>
          <a:xfrm>
            <a:off x="1994115" y="969508"/>
            <a:ext cx="7738820" cy="5209118"/>
          </a:xfrm>
          <a:prstGeom prst="rect">
            <a:avLst/>
          </a:prstGeom>
          <a:solidFill>
            <a:schemeClr val="bg1">
              <a:lumMod val="95000"/>
            </a:schemeClr>
          </a:solidFill>
        </p:spPr>
        <p:txBody>
          <a:bodyPr wrap="square">
            <a:spAutoFit/>
          </a:bodyPr>
          <a:lstStyle/>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ScrollView</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'expo-constants'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App</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ScrollView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style={styles.scrollView}&gt;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style={styles.text}&gt;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Lorem ipsum dolor sit amet, consectetur adipiscing elit, sed do</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eiusmod tempor incididunt ut labore et dolore magna aliqua. Ut enim ad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minim veniam, quis nostrud exercitation ullamco laboris nisi ut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aliquip ex ea commodo consequat. Duis aute irure dolor in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reprehenderit in voluptate velit esse cillum dolore eu fugiat nulla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pariatur. Excepteur sint occaecat cupidatat non proident, sunt in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culpa qui officia deserunt mollit anim id est laborum.</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ScrollView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SafeAreaView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9538414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435C51C-6A73-FF4B-B9BD-E97076CEE7D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32</a:t>
            </a:fld>
            <a:endParaRPr lang="ja-JP" altLang="en-US"/>
          </a:p>
        </p:txBody>
      </p:sp>
      <p:sp>
        <p:nvSpPr>
          <p:cNvPr id="3" name="Rectangle 2">
            <a:extLst>
              <a:ext uri="{FF2B5EF4-FFF2-40B4-BE49-F238E27FC236}">
                <a16:creationId xmlns:a16="http://schemas.microsoft.com/office/drawing/2014/main" id="{DA6BF0A2-AB7D-194C-B9A1-2974A2670132}"/>
              </a:ext>
            </a:extLst>
          </p:cNvPr>
          <p:cNvSpPr/>
          <p:nvPr/>
        </p:nvSpPr>
        <p:spPr>
          <a:xfrm>
            <a:off x="676760" y="1785726"/>
            <a:ext cx="3693762" cy="3503523"/>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marginTop: </a:t>
            </a:r>
            <a:r>
              <a:rPr lang="en-VN" sz="1800" dirty="0">
                <a:solidFill>
                  <a:srgbClr val="41A6D9"/>
                </a:solidFill>
                <a:latin typeface="var(--font-monospace)"/>
                <a:ea typeface="Times New Roman" panose="02020603050405020304" pitchFamily="18" charset="0"/>
                <a:cs typeface="Times New Roman" panose="02020603050405020304" pitchFamily="18" charset="0"/>
              </a:rPr>
              <a:t>Constants</a:t>
            </a:r>
            <a:r>
              <a:rPr lang="en-VN" sz="1800" dirty="0">
                <a:solidFill>
                  <a:srgbClr val="5C6773"/>
                </a:solidFill>
                <a:latin typeface="var(--font-monospace)"/>
                <a:ea typeface="Times New Roman" panose="02020603050405020304" pitchFamily="18" charset="0"/>
                <a:cs typeface="Times New Roman" panose="02020603050405020304" pitchFamily="18" charset="0"/>
              </a:rPr>
              <a:t>.statusBarHeight,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scrollView: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'pink'</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marginHorizontal: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42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5" name="Picture 4">
            <a:extLst>
              <a:ext uri="{FF2B5EF4-FFF2-40B4-BE49-F238E27FC236}">
                <a16:creationId xmlns:a16="http://schemas.microsoft.com/office/drawing/2014/main" id="{261C9C56-47F8-3340-AE17-7E12321C5B86}"/>
              </a:ext>
            </a:extLst>
          </p:cNvPr>
          <p:cNvPicPr>
            <a:picLocks noChangeAspect="1"/>
          </p:cNvPicPr>
          <p:nvPr/>
        </p:nvPicPr>
        <p:blipFill>
          <a:blip r:embed="rId3"/>
          <a:stretch>
            <a:fillRect/>
          </a:stretch>
        </p:blipFill>
        <p:spPr>
          <a:xfrm>
            <a:off x="5656880" y="949285"/>
            <a:ext cx="3141959" cy="5589627"/>
          </a:xfrm>
          <a:prstGeom prst="rect">
            <a:avLst/>
          </a:prstGeom>
          <a:ln>
            <a:solidFill>
              <a:schemeClr val="accent1"/>
            </a:solidFill>
          </a:ln>
        </p:spPr>
      </p:pic>
    </p:spTree>
    <p:extLst>
      <p:ext uri="{BB962C8B-B14F-4D97-AF65-F5344CB8AC3E}">
        <p14:creationId xmlns:p14="http://schemas.microsoft.com/office/powerpoint/2010/main" val="131396312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33</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Stylesheet</a:t>
            </a:r>
          </a:p>
        </p:txBody>
      </p:sp>
      <p:sp>
        <p:nvSpPr>
          <p:cNvPr id="5" name="TextBox 4">
            <a:extLst>
              <a:ext uri="{FF2B5EF4-FFF2-40B4-BE49-F238E27FC236}">
                <a16:creationId xmlns:a16="http://schemas.microsoft.com/office/drawing/2014/main" id="{2E6F54FF-F45A-574E-95DB-BE4BB29A602B}"/>
              </a:ext>
            </a:extLst>
          </p:cNvPr>
          <p:cNvSpPr txBox="1"/>
          <p:nvPr/>
        </p:nvSpPr>
        <p:spPr>
          <a:xfrm>
            <a:off x="694840" y="1378061"/>
            <a:ext cx="10802320" cy="861774"/>
          </a:xfrm>
          <a:prstGeom prst="rect">
            <a:avLst/>
          </a:prstGeom>
          <a:noFill/>
        </p:spPr>
        <p:txBody>
          <a:bodyPr wrap="square" rtlCol="0">
            <a:spAutoFit/>
          </a:bodyPr>
          <a:lstStyle/>
          <a:p>
            <a:pPr fontAlgn="base">
              <a:spcBef>
                <a:spcPts val="600"/>
              </a:spcBef>
              <a:spcAft>
                <a:spcPts val="600"/>
              </a:spcAft>
            </a:pPr>
            <a:r>
              <a:rPr lang="en-US" sz="2000" dirty="0"/>
              <a:t>A </a:t>
            </a:r>
            <a:r>
              <a:rPr lang="en-US" sz="2000" dirty="0" err="1">
                <a:highlight>
                  <a:srgbClr val="C0C0C0"/>
                </a:highlight>
              </a:rPr>
              <a:t>StyleSheet</a:t>
            </a:r>
            <a:r>
              <a:rPr lang="en-US" sz="2000" dirty="0"/>
              <a:t> is an abstraction similar to CSS </a:t>
            </a:r>
            <a:r>
              <a:rPr lang="en-US" sz="2000" dirty="0" err="1"/>
              <a:t>StyleSheets</a:t>
            </a:r>
            <a:endParaRPr lang="en-US" sz="2000" dirty="0"/>
          </a:p>
          <a:p>
            <a:pPr fontAlgn="base">
              <a:spcBef>
                <a:spcPts val="600"/>
              </a:spcBef>
              <a:spcAft>
                <a:spcPts val="600"/>
              </a:spcAft>
            </a:pPr>
            <a:r>
              <a:rPr lang="en-US" sz="2000" dirty="0"/>
              <a:t>Create a new </a:t>
            </a:r>
            <a:r>
              <a:rPr lang="en-US" sz="2000" dirty="0" err="1">
                <a:highlight>
                  <a:srgbClr val="C0C0C0"/>
                </a:highlight>
              </a:rPr>
              <a:t>StyleSheet</a:t>
            </a:r>
            <a:r>
              <a:rPr lang="en-US" sz="2000" dirty="0"/>
              <a:t>:</a:t>
            </a:r>
          </a:p>
        </p:txBody>
      </p:sp>
      <p:sp>
        <p:nvSpPr>
          <p:cNvPr id="2" name="Rectangle 1">
            <a:extLst>
              <a:ext uri="{FF2B5EF4-FFF2-40B4-BE49-F238E27FC236}">
                <a16:creationId xmlns:a16="http://schemas.microsoft.com/office/drawing/2014/main" id="{92566C9A-C4E2-4043-A021-6C1C506A4498}"/>
              </a:ext>
            </a:extLst>
          </p:cNvPr>
          <p:cNvSpPr/>
          <p:nvPr/>
        </p:nvSpPr>
        <p:spPr>
          <a:xfrm>
            <a:off x="2288583" y="2540469"/>
            <a:ext cx="6096000" cy="3503523"/>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container: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borderRadius: </a:t>
            </a:r>
            <a:r>
              <a:rPr lang="en-VN" sz="1800" dirty="0">
                <a:solidFill>
                  <a:srgbClr val="F08C36"/>
                </a:solidFill>
                <a:latin typeface="var(--font-monospace)"/>
                <a:ea typeface="Times New Roman" panose="02020603050405020304" pitchFamily="18" charset="0"/>
                <a:cs typeface="Times New Roman" panose="02020603050405020304" pitchFamily="18" charset="0"/>
              </a:rPr>
              <a:t>4</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borderWidth: </a:t>
            </a:r>
            <a:r>
              <a:rPr lang="en-VN" sz="1800" dirty="0">
                <a:solidFill>
                  <a:srgbClr val="F08C36"/>
                </a:solidFill>
                <a:latin typeface="var(--font-monospace)"/>
                <a:ea typeface="Times New Roman" panose="02020603050405020304" pitchFamily="18" charset="0"/>
                <a:cs typeface="Times New Roman" panose="02020603050405020304" pitchFamily="18" charset="0"/>
              </a:rPr>
              <a:t>0.5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borderColor: </a:t>
            </a:r>
            <a:r>
              <a:rPr lang="en-VN" sz="1800" dirty="0">
                <a:solidFill>
                  <a:srgbClr val="86B300"/>
                </a:solidFill>
                <a:latin typeface="var(--font-monospace)"/>
                <a:ea typeface="Times New Roman" panose="02020603050405020304" pitchFamily="18" charset="0"/>
                <a:cs typeface="Times New Roman" panose="02020603050405020304" pitchFamily="18" charset="0"/>
              </a:rPr>
              <a:t>'#d6d7da'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19</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fontWeight: </a:t>
            </a:r>
            <a:r>
              <a:rPr lang="en-VN" sz="1800" dirty="0">
                <a:solidFill>
                  <a:srgbClr val="86B300"/>
                </a:solidFill>
                <a:latin typeface="var(--font-monospace)"/>
                <a:ea typeface="Times New Roman" panose="02020603050405020304" pitchFamily="18" charset="0"/>
                <a:cs typeface="Times New Roman" panose="02020603050405020304" pitchFamily="18" charset="0"/>
              </a:rPr>
              <a:t>'bold'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activeTitle: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color: </a:t>
            </a:r>
            <a:r>
              <a:rPr lang="en-VN" sz="1800" dirty="0">
                <a:solidFill>
                  <a:srgbClr val="86B300"/>
                </a:solidFill>
                <a:latin typeface="var(--font-monospace)"/>
                <a:ea typeface="Times New Roman" panose="02020603050405020304" pitchFamily="18" charset="0"/>
                <a:cs typeface="Times New Roman" panose="02020603050405020304" pitchFamily="18" charset="0"/>
              </a:rPr>
              <a:t>'red'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01675389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4AA2D757-CCA0-E247-BE3C-ADB1AE934E0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34</a:t>
            </a:fld>
            <a:endParaRPr lang="ja-JP" altLang="en-US"/>
          </a:p>
        </p:txBody>
      </p:sp>
      <p:sp>
        <p:nvSpPr>
          <p:cNvPr id="3" name="TextBox 2">
            <a:extLst>
              <a:ext uri="{FF2B5EF4-FFF2-40B4-BE49-F238E27FC236}">
                <a16:creationId xmlns:a16="http://schemas.microsoft.com/office/drawing/2014/main" id="{20542CB0-D02E-694C-8B00-BBBA6BE56D19}"/>
              </a:ext>
            </a:extLst>
          </p:cNvPr>
          <p:cNvSpPr txBox="1"/>
          <p:nvPr/>
        </p:nvSpPr>
        <p:spPr>
          <a:xfrm>
            <a:off x="805912" y="1240892"/>
            <a:ext cx="4695986" cy="400110"/>
          </a:xfrm>
          <a:prstGeom prst="rect">
            <a:avLst/>
          </a:prstGeom>
          <a:noFill/>
        </p:spPr>
        <p:txBody>
          <a:bodyPr wrap="square" rtlCol="0">
            <a:spAutoFit/>
          </a:bodyPr>
          <a:lstStyle/>
          <a:p>
            <a:r>
              <a:rPr lang="en-US" sz="2000" dirty="0"/>
              <a:t>Use a </a:t>
            </a:r>
            <a:r>
              <a:rPr lang="en-US" sz="2000" dirty="0" err="1"/>
              <a:t>StyleSheet</a:t>
            </a:r>
            <a:r>
              <a:rPr lang="en-US" sz="2000" dirty="0"/>
              <a:t>:</a:t>
            </a:r>
            <a:endParaRPr lang="en-VN" sz="2000" dirty="0"/>
          </a:p>
        </p:txBody>
      </p:sp>
      <p:sp>
        <p:nvSpPr>
          <p:cNvPr id="4" name="TextBox 3">
            <a:extLst>
              <a:ext uri="{FF2B5EF4-FFF2-40B4-BE49-F238E27FC236}">
                <a16:creationId xmlns:a16="http://schemas.microsoft.com/office/drawing/2014/main" id="{A860EFD8-1983-924A-B2E9-64E9EE4758CE}"/>
              </a:ext>
            </a:extLst>
          </p:cNvPr>
          <p:cNvSpPr txBox="1"/>
          <p:nvPr/>
        </p:nvSpPr>
        <p:spPr>
          <a:xfrm>
            <a:off x="805912" y="3685755"/>
            <a:ext cx="10547888" cy="2323713"/>
          </a:xfrm>
          <a:prstGeom prst="rect">
            <a:avLst/>
          </a:prstGeom>
          <a:noFill/>
        </p:spPr>
        <p:txBody>
          <a:bodyPr wrap="square" rtlCol="0">
            <a:spAutoFit/>
          </a:bodyPr>
          <a:lstStyle/>
          <a:p>
            <a:pPr fontAlgn="base">
              <a:spcBef>
                <a:spcPts val="600"/>
              </a:spcBef>
              <a:spcAft>
                <a:spcPts val="600"/>
              </a:spcAft>
            </a:pPr>
            <a:r>
              <a:rPr lang="en-US" sz="2000" dirty="0"/>
              <a:t>Code quality:</a:t>
            </a:r>
          </a:p>
          <a:p>
            <a:pPr marL="342900" indent="-342900" fontAlgn="base">
              <a:spcBef>
                <a:spcPts val="600"/>
              </a:spcBef>
              <a:spcAft>
                <a:spcPts val="600"/>
              </a:spcAft>
              <a:buFont typeface="Arial" panose="020B0604020202020204" pitchFamily="34" charset="0"/>
              <a:buChar char="•"/>
            </a:pPr>
            <a:r>
              <a:rPr lang="en-US" sz="2000" dirty="0"/>
              <a:t>By moving styles away from the render function, you're making the code easier to understand.</a:t>
            </a:r>
          </a:p>
          <a:p>
            <a:pPr marL="342900" indent="-342900" fontAlgn="base">
              <a:spcBef>
                <a:spcPts val="600"/>
              </a:spcBef>
              <a:spcAft>
                <a:spcPts val="600"/>
              </a:spcAft>
              <a:buFont typeface="Arial" panose="020B0604020202020204" pitchFamily="34" charset="0"/>
              <a:buChar char="•"/>
            </a:pPr>
            <a:r>
              <a:rPr lang="en-US" sz="2000" dirty="0"/>
              <a:t>Naming the styles is a good way to add meaning to the low level components in the render function.</a:t>
            </a:r>
          </a:p>
          <a:p>
            <a:endParaRPr lang="en-VN" sz="2000" dirty="0"/>
          </a:p>
        </p:txBody>
      </p:sp>
      <p:sp>
        <p:nvSpPr>
          <p:cNvPr id="5" name="Rectangle 4">
            <a:extLst>
              <a:ext uri="{FF2B5EF4-FFF2-40B4-BE49-F238E27FC236}">
                <a16:creationId xmlns:a16="http://schemas.microsoft.com/office/drawing/2014/main" id="{ABCF5E9E-526A-CA4D-BBF8-04A3FFFE5000}"/>
              </a:ext>
            </a:extLst>
          </p:cNvPr>
          <p:cNvSpPr/>
          <p:nvPr/>
        </p:nvSpPr>
        <p:spPr>
          <a:xfrm>
            <a:off x="1715145" y="2178336"/>
            <a:ext cx="7134388" cy="823302"/>
          </a:xfrm>
          <a:prstGeom prst="rect">
            <a:avLst/>
          </a:prstGeom>
          <a:solidFill>
            <a:schemeClr val="bg1">
              <a:lumMod val="95000"/>
            </a:schemeClr>
          </a:solidFill>
        </p:spPr>
        <p:txBody>
          <a:bodyPr wrap="square">
            <a:spAutoFit/>
          </a:bodyPr>
          <a:lstStyle/>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style={styles.container}&gt;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.props.isActive &amp;&amp; styles.activeTitle]}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t> </a:t>
            </a:r>
          </a:p>
        </p:txBody>
      </p:sp>
    </p:spTree>
    <p:extLst>
      <p:ext uri="{BB962C8B-B14F-4D97-AF65-F5344CB8AC3E}">
        <p14:creationId xmlns:p14="http://schemas.microsoft.com/office/powerpoint/2010/main" val="27049797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35</a:t>
            </a:fld>
            <a:endParaRPr lang="ja-JP" altLang="en-US"/>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View</a:t>
            </a:r>
          </a:p>
        </p:txBody>
      </p:sp>
      <p:sp>
        <p:nvSpPr>
          <p:cNvPr id="5" name="TextBox 4">
            <a:extLst>
              <a:ext uri="{FF2B5EF4-FFF2-40B4-BE49-F238E27FC236}">
                <a16:creationId xmlns:a16="http://schemas.microsoft.com/office/drawing/2014/main" id="{2E6F54FF-F45A-574E-95DB-BE4BB29A602B}"/>
              </a:ext>
            </a:extLst>
          </p:cNvPr>
          <p:cNvSpPr txBox="1"/>
          <p:nvPr/>
        </p:nvSpPr>
        <p:spPr>
          <a:xfrm>
            <a:off x="728420" y="1651590"/>
            <a:ext cx="11081288" cy="3554819"/>
          </a:xfrm>
          <a:prstGeom prst="rect">
            <a:avLst/>
          </a:prstGeom>
          <a:noFill/>
        </p:spPr>
        <p:txBody>
          <a:bodyPr wrap="square" rtlCol="0">
            <a:spAutoFit/>
          </a:bodyPr>
          <a:lstStyle/>
          <a:p>
            <a:pPr fontAlgn="base">
              <a:spcBef>
                <a:spcPts val="600"/>
              </a:spcBef>
              <a:spcAft>
                <a:spcPts val="600"/>
              </a:spcAft>
            </a:pPr>
            <a:r>
              <a:rPr lang="en-US" sz="2000" dirty="0"/>
              <a:t>The most fundamental component for building a UI, </a:t>
            </a:r>
            <a:r>
              <a:rPr lang="en-US" sz="2000" dirty="0">
                <a:highlight>
                  <a:srgbClr val="C0C0C0"/>
                </a:highlight>
              </a:rPr>
              <a:t>View</a:t>
            </a:r>
            <a:r>
              <a:rPr lang="en-US" sz="2000" dirty="0"/>
              <a:t> is a container that supports layout with </a:t>
            </a:r>
            <a:r>
              <a:rPr lang="en-US" sz="2000" dirty="0">
                <a:hlinkClick r:id="rId3"/>
              </a:rPr>
              <a:t>flexbox</a:t>
            </a:r>
            <a:r>
              <a:rPr lang="en-US" sz="2000" dirty="0"/>
              <a:t>, </a:t>
            </a:r>
            <a:r>
              <a:rPr lang="en-US" sz="2000" dirty="0">
                <a:hlinkClick r:id="rId4"/>
              </a:rPr>
              <a:t>style</a:t>
            </a:r>
            <a:r>
              <a:rPr lang="en-US" sz="2000" dirty="0"/>
              <a:t>, </a:t>
            </a:r>
            <a:r>
              <a:rPr lang="en-US" sz="2000" dirty="0">
                <a:hlinkClick r:id="rId5"/>
              </a:rPr>
              <a:t>some touch handling</a:t>
            </a:r>
            <a:r>
              <a:rPr lang="en-US" sz="2000" dirty="0"/>
              <a:t>, and </a:t>
            </a:r>
            <a:r>
              <a:rPr lang="en-US" sz="2000" dirty="0">
                <a:hlinkClick r:id="rId6"/>
              </a:rPr>
              <a:t>accessibility</a:t>
            </a:r>
            <a:r>
              <a:rPr lang="en-US" sz="2000" dirty="0"/>
              <a:t> controls.</a:t>
            </a:r>
          </a:p>
          <a:p>
            <a:pPr marL="285750" indent="-285750" fontAlgn="base">
              <a:spcBef>
                <a:spcPts val="600"/>
              </a:spcBef>
              <a:spcAft>
                <a:spcPts val="600"/>
              </a:spcAft>
              <a:buFont typeface="Arial" panose="020B0604020202020204" pitchFamily="34" charset="0"/>
              <a:buChar char="•"/>
            </a:pPr>
            <a:r>
              <a:rPr lang="en-US" sz="2000" dirty="0"/>
              <a:t>View maps directly to the native view equivalent on whatever platform React Native is running on, whether that is a </a:t>
            </a:r>
            <a:r>
              <a:rPr lang="en-US" sz="2000" dirty="0" err="1"/>
              <a:t>UIView</a:t>
            </a:r>
            <a:r>
              <a:rPr lang="en-US" sz="2000" dirty="0"/>
              <a:t>, &lt;div&gt;, </a:t>
            </a:r>
            <a:r>
              <a:rPr lang="en-US" sz="2000" dirty="0" err="1"/>
              <a:t>android.view</a:t>
            </a:r>
            <a:r>
              <a:rPr lang="en-US" sz="2000" dirty="0"/>
              <a:t>, etc.</a:t>
            </a:r>
          </a:p>
          <a:p>
            <a:pPr marL="285750" indent="-285750" fontAlgn="base">
              <a:spcBef>
                <a:spcPts val="600"/>
              </a:spcBef>
              <a:spcAft>
                <a:spcPts val="600"/>
              </a:spcAft>
              <a:buFont typeface="Arial" panose="020B0604020202020204" pitchFamily="34" charset="0"/>
              <a:buChar char="•"/>
            </a:pPr>
            <a:r>
              <a:rPr lang="en-US" sz="2000" dirty="0"/>
              <a:t>View is designed to be nested inside other views and can have 0 to many children of any type.</a:t>
            </a:r>
          </a:p>
          <a:p>
            <a:pPr fontAlgn="base">
              <a:spcBef>
                <a:spcPts val="600"/>
              </a:spcBef>
              <a:spcAft>
                <a:spcPts val="600"/>
              </a:spcAft>
            </a:pPr>
            <a:endParaRPr lang="en-US" sz="2000" dirty="0"/>
          </a:p>
          <a:p>
            <a:pPr fontAlgn="base">
              <a:spcBef>
                <a:spcPts val="600"/>
              </a:spcBef>
              <a:spcAft>
                <a:spcPts val="600"/>
              </a:spcAft>
            </a:pPr>
            <a:r>
              <a:rPr lang="en-US" sz="2000" dirty="0"/>
              <a:t>The example on the next slide creates a View that wraps two colored boxes and a text component in a row with padding.</a:t>
            </a:r>
          </a:p>
          <a:p>
            <a:endParaRPr lang="en-VN" sz="2000" dirty="0"/>
          </a:p>
        </p:txBody>
      </p:sp>
    </p:spTree>
    <p:extLst>
      <p:ext uri="{BB962C8B-B14F-4D97-AF65-F5344CB8AC3E}">
        <p14:creationId xmlns:p14="http://schemas.microsoft.com/office/powerpoint/2010/main" val="10664911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5AAB82A-38CE-A94D-9751-E9C92773BF0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DB910FF3-49A4-2A43-9B83-AA17830BDE31}"/>
              </a:ext>
            </a:extLst>
          </p:cNvPr>
          <p:cNvSpPr/>
          <p:nvPr/>
        </p:nvSpPr>
        <p:spPr>
          <a:xfrm>
            <a:off x="1064217" y="1330990"/>
            <a:ext cx="6096000" cy="4196020"/>
          </a:xfrm>
          <a:prstGeom prst="rect">
            <a:avLst/>
          </a:prstGeom>
          <a:solidFill>
            <a:schemeClr val="bg1">
              <a:lumMod val="95000"/>
            </a:schemeClr>
          </a:solidFill>
        </p:spPr>
        <p:txBody>
          <a:bodyPr>
            <a:spAutoFit/>
          </a:bodyPr>
          <a:lstStyle/>
          <a:p>
            <a:pPr>
              <a:lnSpc>
                <a:spcPts val="19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ViewColoredBoxesWithText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style={{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flexDirection: </a:t>
            </a:r>
            <a:r>
              <a:rPr lang="en-VN" sz="1800" dirty="0">
                <a:solidFill>
                  <a:srgbClr val="86B300"/>
                </a:solidFill>
                <a:latin typeface="var(--font-monospace)"/>
                <a:ea typeface="Times New Roman" panose="02020603050405020304" pitchFamily="18" charset="0"/>
                <a:cs typeface="Times New Roman" panose="02020603050405020304" pitchFamily="18" charset="0"/>
              </a:rPr>
              <a:t>'row'</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height: </a:t>
            </a:r>
            <a:r>
              <a:rPr lang="en-VN" sz="1800" dirty="0">
                <a:solidFill>
                  <a:srgbClr val="F08C36"/>
                </a:solidFill>
                <a:latin typeface="var(--font-monospace)"/>
                <a:ea typeface="Times New Roman" panose="02020603050405020304" pitchFamily="18" charset="0"/>
                <a:cs typeface="Times New Roman" panose="02020603050405020304" pitchFamily="18" charset="0"/>
              </a:rPr>
              <a:t>100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padding: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'blue'</a:t>
            </a: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0.3</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 style={{backgroundColor: </a:t>
            </a:r>
            <a:r>
              <a:rPr lang="en-VN" sz="1800" dirty="0">
                <a:solidFill>
                  <a:srgbClr val="86B300"/>
                </a:solidFill>
                <a:latin typeface="var(--font-monospace)"/>
                <a:ea typeface="Times New Roman" panose="02020603050405020304" pitchFamily="18" charset="0"/>
                <a:cs typeface="Times New Roman" panose="02020603050405020304" pitchFamily="18" charset="0"/>
              </a:rPr>
              <a:t>'red'</a:t>
            </a:r>
            <a:r>
              <a:rPr lang="en-VN" sz="1800" dirty="0">
                <a:solidFill>
                  <a:srgbClr val="5C6773"/>
                </a:solidFill>
                <a:latin typeface="var(--font-monospace)"/>
                <a:ea typeface="Times New Roman" panose="02020603050405020304" pitchFamily="18" charset="0"/>
                <a:cs typeface="Times New Roman" panose="02020603050405020304" pitchFamily="18" charset="0"/>
              </a:rPr>
              <a:t>, flex: </a:t>
            </a:r>
            <a:r>
              <a:rPr lang="en-VN" sz="1800" dirty="0">
                <a:solidFill>
                  <a:srgbClr val="F08C36"/>
                </a:solidFill>
                <a:latin typeface="var(--font-monospace)"/>
                <a:ea typeface="Times New Roman" panose="02020603050405020304" pitchFamily="18" charset="0"/>
                <a:cs typeface="Times New Roman" panose="02020603050405020304" pitchFamily="18" charset="0"/>
              </a:rPr>
              <a:t>0.5</a:t>
            </a:r>
            <a:r>
              <a:rPr lang="en-VN" sz="1800" dirty="0">
                <a:solidFill>
                  <a:srgbClr val="5C6773"/>
                </a:solidFill>
                <a:latin typeface="var(--font-monospace)"/>
                <a:ea typeface="Times New Roman" panose="02020603050405020304" pitchFamily="18" charset="0"/>
                <a:cs typeface="Times New Roman" panose="02020603050405020304" pitchFamily="18" charset="0"/>
              </a:rPr>
              <a:t>}}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r>
              <a:rPr lang="en-VN" sz="1800" dirty="0">
                <a:solidFill>
                  <a:srgbClr val="41A6D9"/>
                </a:solidFill>
                <a:latin typeface="var(--font-monospace)"/>
                <a:ea typeface="Times New Roman" panose="02020603050405020304" pitchFamily="18" charset="0"/>
                <a:cs typeface="Times New Roman" panose="02020603050405020304" pitchFamily="18" charset="0"/>
              </a:rPr>
              <a:t>Hello</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World</a:t>
            </a:r>
            <a:r>
              <a:rPr lang="en-VN" sz="1800" dirty="0">
                <a:solidFill>
                  <a:srgbClr val="5C6773"/>
                </a:solidFill>
                <a:latin typeface="var(--font-monospace)"/>
                <a:ea typeface="Times New Roman" panose="02020603050405020304" pitchFamily="18" charset="0"/>
                <a:cs typeface="Times New Roman" panose="02020603050405020304" pitchFamily="18" charset="0"/>
              </a:rPr>
              <a:t>!&lt;/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View</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5" name="TextBox 4">
            <a:extLst>
              <a:ext uri="{FF2B5EF4-FFF2-40B4-BE49-F238E27FC236}">
                <a16:creationId xmlns:a16="http://schemas.microsoft.com/office/drawing/2014/main" id="{4BA8E757-9A3F-A242-9F6E-BDB5ADB64545}"/>
              </a:ext>
            </a:extLst>
          </p:cNvPr>
          <p:cNvSpPr txBox="1"/>
          <p:nvPr/>
        </p:nvSpPr>
        <p:spPr>
          <a:xfrm>
            <a:off x="7764651" y="1689315"/>
            <a:ext cx="3859078" cy="1785104"/>
          </a:xfrm>
          <a:prstGeom prst="rect">
            <a:avLst/>
          </a:prstGeom>
          <a:noFill/>
        </p:spPr>
        <p:txBody>
          <a:bodyPr wrap="square" rtlCol="0">
            <a:spAutoFit/>
          </a:bodyPr>
          <a:lstStyle/>
          <a:p>
            <a:pPr>
              <a:spcBef>
                <a:spcPts val="600"/>
              </a:spcBef>
              <a:spcAft>
                <a:spcPts val="600"/>
              </a:spcAft>
            </a:pPr>
            <a:r>
              <a:rPr lang="en-VN" sz="2000" b="1" dirty="0"/>
              <a:t>Note: </a:t>
            </a:r>
          </a:p>
          <a:p>
            <a:pPr>
              <a:spcBef>
                <a:spcPts val="600"/>
              </a:spcBef>
              <a:spcAft>
                <a:spcPts val="600"/>
              </a:spcAft>
            </a:pPr>
            <a:r>
              <a:rPr lang="en-US" sz="2000" dirty="0">
                <a:highlight>
                  <a:srgbClr val="C0C0C0"/>
                </a:highlight>
              </a:rPr>
              <a:t>View</a:t>
            </a:r>
            <a:r>
              <a:rPr lang="en-US" sz="2000" dirty="0"/>
              <a:t>s are designed to be used with </a:t>
            </a:r>
            <a:r>
              <a:rPr lang="en-US" sz="2000" dirty="0">
                <a:hlinkClick r:id="rId3"/>
              </a:rPr>
              <a:t>StyleSheet</a:t>
            </a:r>
            <a:r>
              <a:rPr lang="en-US" sz="2000" dirty="0"/>
              <a:t> for clarity and performance, although inline styles are also supported.</a:t>
            </a:r>
            <a:endParaRPr lang="en-VN" sz="2000" dirty="0"/>
          </a:p>
        </p:txBody>
      </p:sp>
    </p:spTree>
    <p:extLst>
      <p:ext uri="{BB962C8B-B14F-4D97-AF65-F5344CB8AC3E}">
        <p14:creationId xmlns:p14="http://schemas.microsoft.com/office/powerpoint/2010/main" val="4259921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A7CCB16-162B-5748-B109-D7F6B4BD6CA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3" name="TextBox 2">
            <a:extLst>
              <a:ext uri="{FF2B5EF4-FFF2-40B4-BE49-F238E27FC236}">
                <a16:creationId xmlns:a16="http://schemas.microsoft.com/office/drawing/2014/main" id="{D72EED17-C201-F64F-BCBA-C3F206E4C20D}"/>
              </a:ext>
            </a:extLst>
          </p:cNvPr>
          <p:cNvSpPr txBox="1"/>
          <p:nvPr/>
        </p:nvSpPr>
        <p:spPr>
          <a:xfrm>
            <a:off x="542440" y="732061"/>
            <a:ext cx="5114440" cy="369332"/>
          </a:xfrm>
          <a:prstGeom prst="rect">
            <a:avLst/>
          </a:prstGeom>
          <a:noFill/>
        </p:spPr>
        <p:txBody>
          <a:bodyPr wrap="square" rtlCol="0">
            <a:spAutoFit/>
          </a:bodyPr>
          <a:lstStyle/>
          <a:p>
            <a:r>
              <a:rPr lang="en-US" sz="1800" b="1" u="sng" dirty="0"/>
              <a:t>Synthetic Touch Events</a:t>
            </a:r>
          </a:p>
        </p:txBody>
      </p:sp>
      <p:sp>
        <p:nvSpPr>
          <p:cNvPr id="4" name="TextBox 3">
            <a:extLst>
              <a:ext uri="{FF2B5EF4-FFF2-40B4-BE49-F238E27FC236}">
                <a16:creationId xmlns:a16="http://schemas.microsoft.com/office/drawing/2014/main" id="{30B1D424-E4E6-9D48-9AC5-B2FB5E7DE943}"/>
              </a:ext>
            </a:extLst>
          </p:cNvPr>
          <p:cNvSpPr txBox="1"/>
          <p:nvPr/>
        </p:nvSpPr>
        <p:spPr>
          <a:xfrm>
            <a:off x="900194" y="1349450"/>
            <a:ext cx="10453606" cy="1169551"/>
          </a:xfrm>
          <a:prstGeom prst="rect">
            <a:avLst/>
          </a:prstGeom>
          <a:noFill/>
        </p:spPr>
        <p:txBody>
          <a:bodyPr wrap="square" rtlCol="0">
            <a:spAutoFit/>
          </a:bodyPr>
          <a:lstStyle/>
          <a:p>
            <a:pPr fontAlgn="base">
              <a:spcBef>
                <a:spcPts val="600"/>
              </a:spcBef>
              <a:spcAft>
                <a:spcPts val="600"/>
              </a:spcAft>
            </a:pPr>
            <a:r>
              <a:rPr lang="en-US" sz="2000" dirty="0"/>
              <a:t>For </a:t>
            </a:r>
            <a:r>
              <a:rPr lang="en-US" sz="2000" dirty="0">
                <a:highlight>
                  <a:srgbClr val="C0C0C0"/>
                </a:highlight>
              </a:rPr>
              <a:t>View</a:t>
            </a:r>
            <a:r>
              <a:rPr lang="en-US" sz="2000" dirty="0"/>
              <a:t> responder props (e.g., </a:t>
            </a:r>
            <a:r>
              <a:rPr lang="en-US" sz="2000" dirty="0" err="1">
                <a:highlight>
                  <a:srgbClr val="C0C0C0"/>
                </a:highlight>
              </a:rPr>
              <a:t>onResponderMove</a:t>
            </a:r>
            <a:r>
              <a:rPr lang="en-US" sz="2000" dirty="0"/>
              <a:t>), the synthetic touch event passed to them are of the following form:</a:t>
            </a:r>
          </a:p>
          <a:p>
            <a:pPr marL="342900" indent="-342900" fontAlgn="base">
              <a:spcBef>
                <a:spcPts val="600"/>
              </a:spcBef>
              <a:spcAft>
                <a:spcPts val="600"/>
              </a:spcAft>
              <a:buFont typeface="Wingdings" pitchFamily="2" charset="2"/>
              <a:buChar char="v"/>
            </a:pPr>
            <a:r>
              <a:rPr lang="en-US" sz="2000" dirty="0" err="1">
                <a:highlight>
                  <a:srgbClr val="C0C0C0"/>
                </a:highlight>
              </a:rPr>
              <a:t>nativeEvent</a:t>
            </a:r>
            <a:endParaRPr lang="en-US" sz="2000" dirty="0">
              <a:highlight>
                <a:srgbClr val="C0C0C0"/>
              </a:highlight>
            </a:endParaRPr>
          </a:p>
        </p:txBody>
      </p:sp>
      <p:sp>
        <p:nvSpPr>
          <p:cNvPr id="5" name="TextBox 4">
            <a:extLst>
              <a:ext uri="{FF2B5EF4-FFF2-40B4-BE49-F238E27FC236}">
                <a16:creationId xmlns:a16="http://schemas.microsoft.com/office/drawing/2014/main" id="{AB0C11D0-4CAF-B749-B4D2-698F05B21718}"/>
              </a:ext>
            </a:extLst>
          </p:cNvPr>
          <p:cNvSpPr txBox="1"/>
          <p:nvPr/>
        </p:nvSpPr>
        <p:spPr>
          <a:xfrm>
            <a:off x="1446508" y="2592131"/>
            <a:ext cx="10022238" cy="4385816"/>
          </a:xfrm>
          <a:prstGeom prst="rect">
            <a:avLst/>
          </a:prstGeom>
          <a:noFill/>
        </p:spPr>
        <p:txBody>
          <a:bodyPr wrap="square" rtlCol="0">
            <a:spAutoFit/>
          </a:bodyPr>
          <a:lstStyle/>
          <a:p>
            <a:pPr marL="342900" lvl="1" indent="-342900" fontAlgn="base">
              <a:spcBef>
                <a:spcPts val="600"/>
              </a:spcBef>
              <a:spcAft>
                <a:spcPts val="600"/>
              </a:spcAft>
              <a:buFont typeface="Arial" panose="020B0604020202020204" pitchFamily="34" charset="0"/>
              <a:buChar char="•"/>
            </a:pPr>
            <a:r>
              <a:rPr lang="en-US" sz="2000" dirty="0">
                <a:highlight>
                  <a:srgbClr val="C0C0C0"/>
                </a:highlight>
              </a:rPr>
              <a:t>changedTouches</a:t>
            </a:r>
            <a:r>
              <a:rPr lang="en-US" sz="2000" dirty="0"/>
              <a:t> - Array of all touch events that have changed since the last event.</a:t>
            </a:r>
          </a:p>
          <a:p>
            <a:pPr marL="342900" lvl="1" indent="-342900" fontAlgn="base">
              <a:spcBef>
                <a:spcPts val="600"/>
              </a:spcBef>
              <a:spcAft>
                <a:spcPts val="600"/>
              </a:spcAft>
              <a:buFont typeface="Arial" panose="020B0604020202020204" pitchFamily="34" charset="0"/>
              <a:buChar char="•"/>
            </a:pPr>
            <a:r>
              <a:rPr lang="en-US" sz="2000" dirty="0">
                <a:highlight>
                  <a:srgbClr val="C0C0C0"/>
                </a:highlight>
              </a:rPr>
              <a:t>identifier</a:t>
            </a:r>
            <a:r>
              <a:rPr lang="en-US" sz="2000" dirty="0"/>
              <a:t> - The ID of the touch.</a:t>
            </a:r>
          </a:p>
          <a:p>
            <a:pPr marL="342900" lvl="1" indent="-342900" fontAlgn="base">
              <a:spcBef>
                <a:spcPts val="600"/>
              </a:spcBef>
              <a:spcAft>
                <a:spcPts val="600"/>
              </a:spcAft>
              <a:buFont typeface="Arial" panose="020B0604020202020204" pitchFamily="34" charset="0"/>
              <a:buChar char="•"/>
            </a:pPr>
            <a:r>
              <a:rPr lang="en-US" sz="2000" dirty="0" err="1">
                <a:highlight>
                  <a:srgbClr val="C0C0C0"/>
                </a:highlight>
              </a:rPr>
              <a:t>locationX</a:t>
            </a:r>
            <a:r>
              <a:rPr lang="en-US" sz="2000" dirty="0"/>
              <a:t> - The X position of the touch, relative to the element.</a:t>
            </a:r>
          </a:p>
          <a:p>
            <a:pPr marL="342900" lvl="1" indent="-342900" fontAlgn="base">
              <a:spcBef>
                <a:spcPts val="600"/>
              </a:spcBef>
              <a:spcAft>
                <a:spcPts val="600"/>
              </a:spcAft>
              <a:buFont typeface="Arial" panose="020B0604020202020204" pitchFamily="34" charset="0"/>
              <a:buChar char="•"/>
            </a:pPr>
            <a:r>
              <a:rPr lang="en-US" sz="2000" dirty="0" err="1">
                <a:highlight>
                  <a:srgbClr val="C0C0C0"/>
                </a:highlight>
              </a:rPr>
              <a:t>locationY</a:t>
            </a:r>
            <a:r>
              <a:rPr lang="en-US" sz="2000" dirty="0"/>
              <a:t> - The Y position of the touch, relative to the element.</a:t>
            </a:r>
          </a:p>
          <a:p>
            <a:pPr marL="342900" lvl="1" indent="-342900" fontAlgn="base">
              <a:spcBef>
                <a:spcPts val="600"/>
              </a:spcBef>
              <a:spcAft>
                <a:spcPts val="600"/>
              </a:spcAft>
              <a:buFont typeface="Arial" panose="020B0604020202020204" pitchFamily="34" charset="0"/>
              <a:buChar char="•"/>
            </a:pPr>
            <a:r>
              <a:rPr lang="en-US" sz="2000" dirty="0" err="1">
                <a:highlight>
                  <a:srgbClr val="C0C0C0"/>
                </a:highlight>
              </a:rPr>
              <a:t>pageX</a:t>
            </a:r>
            <a:r>
              <a:rPr lang="en-US" sz="2000" dirty="0"/>
              <a:t> - The X position of the touch, relative to the root element.</a:t>
            </a:r>
          </a:p>
          <a:p>
            <a:pPr marL="342900" lvl="1" indent="-342900" fontAlgn="base">
              <a:spcBef>
                <a:spcPts val="600"/>
              </a:spcBef>
              <a:spcAft>
                <a:spcPts val="600"/>
              </a:spcAft>
              <a:buFont typeface="Arial" panose="020B0604020202020204" pitchFamily="34" charset="0"/>
              <a:buChar char="•"/>
            </a:pPr>
            <a:r>
              <a:rPr lang="en-US" sz="2000" dirty="0" err="1">
                <a:highlight>
                  <a:srgbClr val="C0C0C0"/>
                </a:highlight>
              </a:rPr>
              <a:t>pageY</a:t>
            </a:r>
            <a:r>
              <a:rPr lang="en-US" sz="2000" dirty="0"/>
              <a:t> - The Y position of the touch, relative to the root element.</a:t>
            </a:r>
          </a:p>
          <a:p>
            <a:pPr marL="342900" lvl="1" indent="-342900" fontAlgn="base">
              <a:spcBef>
                <a:spcPts val="600"/>
              </a:spcBef>
              <a:spcAft>
                <a:spcPts val="600"/>
              </a:spcAft>
              <a:buFont typeface="Arial" panose="020B0604020202020204" pitchFamily="34" charset="0"/>
              <a:buChar char="•"/>
            </a:pPr>
            <a:r>
              <a:rPr lang="en-US" sz="2000" dirty="0">
                <a:highlight>
                  <a:srgbClr val="C0C0C0"/>
                </a:highlight>
              </a:rPr>
              <a:t>target</a:t>
            </a:r>
            <a:r>
              <a:rPr lang="en-US" sz="2000" dirty="0"/>
              <a:t> - The node id of the element receiving the touch event.</a:t>
            </a:r>
          </a:p>
          <a:p>
            <a:pPr marL="342900" lvl="1" indent="-342900" fontAlgn="base">
              <a:spcBef>
                <a:spcPts val="600"/>
              </a:spcBef>
              <a:spcAft>
                <a:spcPts val="600"/>
              </a:spcAft>
              <a:buFont typeface="Arial" panose="020B0604020202020204" pitchFamily="34" charset="0"/>
              <a:buChar char="•"/>
            </a:pPr>
            <a:r>
              <a:rPr lang="en-US" sz="2000" dirty="0">
                <a:highlight>
                  <a:srgbClr val="C0C0C0"/>
                </a:highlight>
              </a:rPr>
              <a:t>timestamp</a:t>
            </a:r>
            <a:r>
              <a:rPr lang="en-US" sz="2000" dirty="0"/>
              <a:t> - A time identifier for the touch, useful for velocity calculation.</a:t>
            </a:r>
          </a:p>
          <a:p>
            <a:pPr marL="342900" lvl="1" indent="-342900" fontAlgn="base">
              <a:spcBef>
                <a:spcPts val="600"/>
              </a:spcBef>
              <a:spcAft>
                <a:spcPts val="600"/>
              </a:spcAft>
              <a:buFont typeface="Arial" panose="020B0604020202020204" pitchFamily="34" charset="0"/>
              <a:buChar char="•"/>
            </a:pPr>
            <a:r>
              <a:rPr lang="en-US" sz="2000" dirty="0">
                <a:highlight>
                  <a:srgbClr val="C0C0C0"/>
                </a:highlight>
              </a:rPr>
              <a:t>touches</a:t>
            </a:r>
            <a:r>
              <a:rPr lang="en-US" sz="2000" dirty="0"/>
              <a:t> - Array of all current touches on the screen.</a:t>
            </a:r>
          </a:p>
          <a:p>
            <a:endParaRPr lang="en-VN" dirty="0"/>
          </a:p>
        </p:txBody>
      </p:sp>
    </p:spTree>
    <p:extLst>
      <p:ext uri="{BB962C8B-B14F-4D97-AF65-F5344CB8AC3E}">
        <p14:creationId xmlns:p14="http://schemas.microsoft.com/office/powerpoint/2010/main" val="2166172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F72FD08-FD3A-864D-B53E-C7289C877E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TextBox 3">
            <a:extLst>
              <a:ext uri="{FF2B5EF4-FFF2-40B4-BE49-F238E27FC236}">
                <a16:creationId xmlns:a16="http://schemas.microsoft.com/office/drawing/2014/main" id="{A85C41DC-9D41-5048-8A25-B8BFDF3E8D97}"/>
              </a:ext>
            </a:extLst>
          </p:cNvPr>
          <p:cNvSpPr txBox="1"/>
          <p:nvPr/>
        </p:nvSpPr>
        <p:spPr>
          <a:xfrm>
            <a:off x="480447" y="604434"/>
            <a:ext cx="4308529" cy="400110"/>
          </a:xfrm>
          <a:prstGeom prst="rect">
            <a:avLst/>
          </a:prstGeom>
          <a:noFill/>
        </p:spPr>
        <p:txBody>
          <a:bodyPr wrap="square" rtlCol="0">
            <a:spAutoFit/>
          </a:bodyPr>
          <a:lstStyle/>
          <a:p>
            <a:r>
              <a:rPr lang="en-US" sz="2000" b="1" dirty="0"/>
              <a:t>Text</a:t>
            </a:r>
          </a:p>
        </p:txBody>
      </p:sp>
      <p:sp>
        <p:nvSpPr>
          <p:cNvPr id="5" name="TextBox 4">
            <a:extLst>
              <a:ext uri="{FF2B5EF4-FFF2-40B4-BE49-F238E27FC236}">
                <a16:creationId xmlns:a16="http://schemas.microsoft.com/office/drawing/2014/main" id="{2E6F54FF-F45A-574E-95DB-BE4BB29A602B}"/>
              </a:ext>
            </a:extLst>
          </p:cNvPr>
          <p:cNvSpPr txBox="1"/>
          <p:nvPr/>
        </p:nvSpPr>
        <p:spPr>
          <a:xfrm>
            <a:off x="728420" y="1651590"/>
            <a:ext cx="11081288" cy="2554545"/>
          </a:xfrm>
          <a:prstGeom prst="rect">
            <a:avLst/>
          </a:prstGeom>
          <a:noFill/>
        </p:spPr>
        <p:txBody>
          <a:bodyPr wrap="square" rtlCol="0">
            <a:spAutoFit/>
          </a:bodyPr>
          <a:lstStyle/>
          <a:p>
            <a:pPr fontAlgn="base">
              <a:spcBef>
                <a:spcPts val="600"/>
              </a:spcBef>
              <a:spcAft>
                <a:spcPts val="600"/>
              </a:spcAft>
            </a:pPr>
            <a:r>
              <a:rPr lang="en-US" sz="2000" dirty="0"/>
              <a:t>A React component for displaying text.</a:t>
            </a:r>
          </a:p>
          <a:p>
            <a:pPr marL="342900" indent="-342900" fontAlgn="base">
              <a:spcBef>
                <a:spcPts val="600"/>
              </a:spcBef>
              <a:spcAft>
                <a:spcPts val="600"/>
              </a:spcAft>
              <a:buFont typeface="Arial" panose="020B0604020202020204" pitchFamily="34" charset="0"/>
              <a:buChar char="•"/>
            </a:pPr>
            <a:r>
              <a:rPr lang="en-US" sz="2000" dirty="0"/>
              <a:t>Text supports nesting, styling, and touch handling.</a:t>
            </a:r>
          </a:p>
          <a:p>
            <a:pPr marL="342900" indent="-342900" fontAlgn="base">
              <a:spcBef>
                <a:spcPts val="600"/>
              </a:spcBef>
              <a:spcAft>
                <a:spcPts val="600"/>
              </a:spcAft>
              <a:buFont typeface="Arial" panose="020B0604020202020204" pitchFamily="34" charset="0"/>
              <a:buChar char="•"/>
            </a:pPr>
            <a:endParaRPr lang="en-US" sz="2000" dirty="0"/>
          </a:p>
          <a:p>
            <a:pPr fontAlgn="base">
              <a:spcBef>
                <a:spcPts val="600"/>
              </a:spcBef>
              <a:spcAft>
                <a:spcPts val="600"/>
              </a:spcAft>
            </a:pPr>
            <a:r>
              <a:rPr lang="en-US" sz="2000" dirty="0"/>
              <a:t>In the following example, the nested title and body text will inherit the </a:t>
            </a:r>
            <a:r>
              <a:rPr lang="en-US" sz="2000" dirty="0" err="1">
                <a:highlight>
                  <a:srgbClr val="C0C0C0"/>
                </a:highlight>
              </a:rPr>
              <a:t>fontFamily</a:t>
            </a:r>
            <a:r>
              <a:rPr lang="en-US" sz="2000" dirty="0"/>
              <a:t> from </a:t>
            </a:r>
            <a:r>
              <a:rPr lang="en-US" sz="2000" dirty="0" err="1">
                <a:highlight>
                  <a:srgbClr val="C0C0C0"/>
                </a:highlight>
              </a:rPr>
              <a:t>styles.baseText</a:t>
            </a:r>
            <a:r>
              <a:rPr lang="en-US" sz="2000" dirty="0"/>
              <a:t>, but the title provides its own additional styles. </a:t>
            </a:r>
          </a:p>
          <a:p>
            <a:pPr marL="342900" indent="-342900" fontAlgn="base">
              <a:spcBef>
                <a:spcPts val="600"/>
              </a:spcBef>
              <a:spcAft>
                <a:spcPts val="600"/>
              </a:spcAft>
              <a:buFont typeface="Arial" panose="020B0604020202020204" pitchFamily="34" charset="0"/>
              <a:buChar char="•"/>
            </a:pPr>
            <a:r>
              <a:rPr lang="en-US" sz="2000" dirty="0"/>
              <a:t>The title and body will stack on top of each other on account of the literal newlines:</a:t>
            </a:r>
          </a:p>
        </p:txBody>
      </p:sp>
    </p:spTree>
    <p:extLst>
      <p:ext uri="{BB962C8B-B14F-4D97-AF65-F5344CB8AC3E}">
        <p14:creationId xmlns:p14="http://schemas.microsoft.com/office/powerpoint/2010/main" val="32858885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01FBC89B-B153-174F-B414-712A848F4E8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5" name="Rectangle 4">
            <a:extLst>
              <a:ext uri="{FF2B5EF4-FFF2-40B4-BE49-F238E27FC236}">
                <a16:creationId xmlns:a16="http://schemas.microsoft.com/office/drawing/2014/main" id="{1933FAB7-F824-5D44-A9FA-9DD8AE4855A0}"/>
              </a:ext>
            </a:extLst>
          </p:cNvPr>
          <p:cNvSpPr/>
          <p:nvPr/>
        </p:nvSpPr>
        <p:spPr>
          <a:xfrm>
            <a:off x="838200" y="337128"/>
            <a:ext cx="6096000" cy="6183744"/>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import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r>
              <a:rPr lang="en-VN" sz="1800" dirty="0">
                <a:solidFill>
                  <a:srgbClr val="F2590C"/>
                </a:solidFill>
                <a:latin typeface="var(--font-monospace)"/>
                <a:ea typeface="Times New Roman" panose="02020603050405020304" pitchFamily="18" charset="0"/>
                <a:cs typeface="Times New Roman" panose="02020603050405020304" pitchFamily="18" charset="0"/>
              </a:rPr>
              <a:t>from</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export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TextInANest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extends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constructor</a:t>
            </a:r>
            <a:r>
              <a:rPr lang="en-VN" sz="1800" dirty="0">
                <a:solidFill>
                  <a:srgbClr val="5C6773"/>
                </a:solidFill>
                <a:latin typeface="var(--font-monospace)"/>
                <a:ea typeface="Times New Roman" panose="02020603050405020304" pitchFamily="18" charset="0"/>
                <a:cs typeface="Times New Roman" panose="02020603050405020304" pitchFamily="18" charset="0"/>
              </a:rPr>
              <a:t>(props)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super</a:t>
            </a:r>
            <a:r>
              <a:rPr lang="en-VN" sz="1800" dirty="0">
                <a:solidFill>
                  <a:srgbClr val="5C6773"/>
                </a:solidFill>
                <a:latin typeface="var(--font-monospace)"/>
                <a:ea typeface="Times New Roman" panose="02020603050405020304" pitchFamily="18" charset="0"/>
                <a:cs typeface="Times New Roman" panose="02020603050405020304" pitchFamily="18" charset="0"/>
              </a:rPr>
              <a:t>(props);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titleText: </a:t>
            </a:r>
            <a:r>
              <a:rPr lang="en-VN" sz="1800" dirty="0">
                <a:solidFill>
                  <a:srgbClr val="86B300"/>
                </a:solidFill>
                <a:latin typeface="var(--font-monospace)"/>
                <a:ea typeface="Times New Roman" panose="02020603050405020304" pitchFamily="18" charset="0"/>
                <a:cs typeface="Times New Roman" panose="02020603050405020304" pitchFamily="18" charset="0"/>
              </a:rPr>
              <a:t>"Bird's Nest"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bodyText: </a:t>
            </a:r>
            <a:r>
              <a:rPr lang="en-VN" sz="1800" dirty="0">
                <a:solidFill>
                  <a:srgbClr val="86B300"/>
                </a:solidFill>
                <a:latin typeface="var(--font-monospace)"/>
                <a:ea typeface="Times New Roman" panose="02020603050405020304" pitchFamily="18" charset="0"/>
                <a:cs typeface="Times New Roman" panose="02020603050405020304" pitchFamily="18" charset="0"/>
              </a:rPr>
              <a:t>'This is not really a bird nest.'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return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style={styles.baseText}&gt;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style={styles.titleText} onPress={</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.onPressTitle}&gt;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.state.titleText}{</a:t>
            </a:r>
            <a:r>
              <a:rPr lang="en-VN" sz="1800" dirty="0">
                <a:solidFill>
                  <a:srgbClr val="86B300"/>
                </a:solidFill>
                <a:latin typeface="var(--font-monospace)"/>
                <a:ea typeface="Times New Roman" panose="02020603050405020304" pitchFamily="18" charset="0"/>
                <a:cs typeface="Times New Roman" panose="02020603050405020304" pitchFamily="18" charset="0"/>
              </a:rPr>
              <a:t>'\n'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86B300"/>
                </a:solidFill>
                <a:latin typeface="var(--font-monospace)"/>
                <a:ea typeface="Times New Roman" panose="02020603050405020304" pitchFamily="18" charset="0"/>
                <a:cs typeface="Times New Roman" panose="02020603050405020304" pitchFamily="18" charset="0"/>
              </a:rPr>
              <a:t>'\n'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 numberOfLines={</a:t>
            </a:r>
            <a:r>
              <a:rPr lang="en-VN" sz="1800" dirty="0">
                <a:solidFill>
                  <a:srgbClr val="F08C36"/>
                </a:solidFill>
                <a:latin typeface="var(--font-monospace)"/>
                <a:ea typeface="Times New Roman" panose="02020603050405020304" pitchFamily="18" charset="0"/>
                <a:cs typeface="Times New Roman" panose="02020603050405020304" pitchFamily="18" charset="0"/>
              </a:rPr>
              <a:t>5</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this</a:t>
            </a:r>
            <a:r>
              <a:rPr lang="en-VN" sz="1800" dirty="0">
                <a:solidFill>
                  <a:srgbClr val="5C6773"/>
                </a:solidFill>
                <a:latin typeface="var(--font-monospace)"/>
                <a:ea typeface="Times New Roman" panose="02020603050405020304" pitchFamily="18" charset="0"/>
                <a:cs typeface="Times New Roman" panose="02020603050405020304" pitchFamily="18" charset="0"/>
              </a:rPr>
              <a:t>.state.bodyText}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&lt;/</a:t>
            </a:r>
            <a:r>
              <a:rPr lang="en-VN" sz="1800" dirty="0">
                <a:solidFill>
                  <a:srgbClr val="41A6D9"/>
                </a:solidFill>
                <a:latin typeface="var(--font-monospace)"/>
                <a:ea typeface="Times New Roman" panose="02020603050405020304" pitchFamily="18" charset="0"/>
                <a:cs typeface="Times New Roman" panose="02020603050405020304" pitchFamily="18" charset="0"/>
              </a:rPr>
              <a:t>Text</a:t>
            </a:r>
            <a:r>
              <a:rPr lang="en-VN" sz="1800" dirty="0">
                <a:solidFill>
                  <a:srgbClr val="5C6773"/>
                </a:solidFill>
                <a:latin typeface="var(--font-monospace)"/>
                <a:ea typeface="Times New Roman" panose="02020603050405020304" pitchFamily="18" charset="0"/>
                <a:cs typeface="Times New Roman" panose="02020603050405020304" pitchFamily="18" charset="0"/>
              </a:rPr>
              <a:t>&gt;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15947946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8316351-19CB-3340-82FF-BA6B1E36580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3" name="Rectangle 2">
            <a:extLst>
              <a:ext uri="{FF2B5EF4-FFF2-40B4-BE49-F238E27FC236}">
                <a16:creationId xmlns:a16="http://schemas.microsoft.com/office/drawing/2014/main" id="{1500A816-8A9E-844B-9A5D-04D06DDB9D56}"/>
              </a:ext>
            </a:extLst>
          </p:cNvPr>
          <p:cNvSpPr/>
          <p:nvPr/>
        </p:nvSpPr>
        <p:spPr>
          <a:xfrm>
            <a:off x="847241" y="1568296"/>
            <a:ext cx="4515173" cy="3370153"/>
          </a:xfrm>
          <a:prstGeom prst="rect">
            <a:avLst/>
          </a:prstGeom>
          <a:solidFill>
            <a:schemeClr val="bg1">
              <a:lumMod val="95000"/>
            </a:schemeClr>
          </a:solidFill>
        </p:spPr>
        <p:txBody>
          <a:bodyPr wrap="square">
            <a:spAutoFit/>
          </a:bodyPr>
          <a:lstStyle/>
          <a:p>
            <a:pPr>
              <a:lnSpc>
                <a:spcPts val="1350"/>
              </a:lnSpc>
              <a:spcBef>
                <a:spcPts val="600"/>
              </a:spcBef>
              <a:spcAft>
                <a:spcPts val="600"/>
              </a:spcAft>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styles = </a:t>
            </a:r>
            <a:r>
              <a:rPr lang="en-VN" sz="1800" dirty="0">
                <a:solidFill>
                  <a:srgbClr val="41A6D9"/>
                </a:solidFill>
                <a:latin typeface="var(--font-monospace)"/>
                <a:ea typeface="Times New Roman" panose="02020603050405020304" pitchFamily="18" charset="0"/>
                <a:cs typeface="Times New Roman" panose="02020603050405020304" pitchFamily="18" charset="0"/>
              </a:rPr>
              <a:t>StyleSheet</a:t>
            </a:r>
            <a:r>
              <a:rPr lang="en-VN" sz="1800" dirty="0">
                <a:solidFill>
                  <a:srgbClr val="5C6773"/>
                </a:solidFill>
                <a:latin typeface="var(--font-monospace)"/>
                <a:ea typeface="Times New Roman" panose="02020603050405020304" pitchFamily="18" charset="0"/>
                <a:cs typeface="Times New Roman" panose="02020603050405020304" pitchFamily="18" charset="0"/>
              </a:rPr>
              <a:t>.create({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baseText: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fontFamily: </a:t>
            </a:r>
            <a:r>
              <a:rPr lang="en-VN" sz="1800" dirty="0">
                <a:solidFill>
                  <a:srgbClr val="86B300"/>
                </a:solidFill>
                <a:latin typeface="var(--font-monospace)"/>
                <a:ea typeface="Times New Roman" panose="02020603050405020304" pitchFamily="18" charset="0"/>
                <a:cs typeface="Times New Roman" panose="02020603050405020304" pitchFamily="18" charset="0"/>
              </a:rPr>
              <a:t>'Cochin'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marginVertical: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titleText: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800" dirty="0">
                <a:solidFill>
                  <a:srgbClr val="F08C36"/>
                </a:solidFill>
                <a:latin typeface="var(--font-monospace)"/>
                <a:ea typeface="Times New Roman" panose="02020603050405020304" pitchFamily="18" charset="0"/>
                <a:cs typeface="Times New Roman" panose="02020603050405020304" pitchFamily="18" charset="0"/>
              </a:rPr>
              <a:t>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fontWeight: </a:t>
            </a:r>
            <a:r>
              <a:rPr lang="en-VN" sz="1800" dirty="0">
                <a:solidFill>
                  <a:srgbClr val="86B300"/>
                </a:solidFill>
                <a:latin typeface="var(--font-monospace)"/>
                <a:ea typeface="Times New Roman" panose="02020603050405020304" pitchFamily="18" charset="0"/>
                <a:cs typeface="Times New Roman" panose="02020603050405020304" pitchFamily="18" charset="0"/>
              </a:rPr>
              <a:t>'bold'</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350"/>
              </a:lnSpc>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spcBef>
                <a:spcPts val="600"/>
              </a:spcBef>
              <a:spcAft>
                <a:spcPts val="600"/>
              </a:spcAft>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pic>
        <p:nvPicPr>
          <p:cNvPr id="5" name="Picture 4">
            <a:extLst>
              <a:ext uri="{FF2B5EF4-FFF2-40B4-BE49-F238E27FC236}">
                <a16:creationId xmlns:a16="http://schemas.microsoft.com/office/drawing/2014/main" id="{4CBAB799-3733-0344-98EB-10303FAA5EED}"/>
              </a:ext>
            </a:extLst>
          </p:cNvPr>
          <p:cNvPicPr>
            <a:picLocks noChangeAspect="1"/>
          </p:cNvPicPr>
          <p:nvPr/>
        </p:nvPicPr>
        <p:blipFill>
          <a:blip r:embed="rId2"/>
          <a:stretch>
            <a:fillRect/>
          </a:stretch>
        </p:blipFill>
        <p:spPr>
          <a:xfrm>
            <a:off x="5925519" y="1009157"/>
            <a:ext cx="3041004" cy="5347193"/>
          </a:xfrm>
          <a:prstGeom prst="rect">
            <a:avLst/>
          </a:prstGeom>
          <a:ln>
            <a:solidFill>
              <a:schemeClr val="accent1"/>
            </a:solidFill>
          </a:ln>
        </p:spPr>
      </p:pic>
    </p:spTree>
    <p:extLst>
      <p:ext uri="{BB962C8B-B14F-4D97-AF65-F5344CB8AC3E}">
        <p14:creationId xmlns:p14="http://schemas.microsoft.com/office/powerpoint/2010/main" val="3828429928"/>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4083</TotalTime>
  <Words>3717</Words>
  <Application>Microsoft Macintosh PowerPoint</Application>
  <PresentationFormat>Widescreen</PresentationFormat>
  <Paragraphs>479</Paragraphs>
  <Slides>35</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35</vt:i4>
      </vt:variant>
    </vt:vector>
  </HeadingPairs>
  <TitlesOfParts>
    <vt:vector size="41" baseType="lpstr">
      <vt:lpstr>var(--font-monospace)</vt:lpstr>
      <vt:lpstr>Arial</vt:lpstr>
      <vt:lpstr>Calibri</vt:lpstr>
      <vt:lpstr>Times New Roman</vt:lpstr>
      <vt:lpstr>Wingdings</vt:lpstr>
      <vt:lpstr>cc_blue</vt:lpstr>
      <vt:lpstr>React Native Basic</vt:lpstr>
      <vt:lpstr>Components &amp; APIs</vt:lpstr>
      <vt:lpstr>Basic Components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61</cp:revision>
  <cp:lastPrinted>2020-04-06T06:57:46Z</cp:lastPrinted>
  <dcterms:created xsi:type="dcterms:W3CDTF">2020-04-06T02:02:09Z</dcterms:created>
  <dcterms:modified xsi:type="dcterms:W3CDTF">2020-04-14T09:08:43Z</dcterms:modified>
</cp:coreProperties>
</file>